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03" r:id="rId3"/>
    <p:sldId id="259" r:id="rId4"/>
    <p:sldId id="292" r:id="rId5"/>
    <p:sldId id="281" r:id="rId6"/>
    <p:sldId id="282" r:id="rId7"/>
    <p:sldId id="293" r:id="rId8"/>
    <p:sldId id="291" r:id="rId9"/>
    <p:sldId id="260" r:id="rId10"/>
    <p:sldId id="295" r:id="rId11"/>
    <p:sldId id="261" r:id="rId12"/>
    <p:sldId id="296" r:id="rId13"/>
    <p:sldId id="262" r:id="rId14"/>
    <p:sldId id="283" r:id="rId15"/>
    <p:sldId id="284" r:id="rId16"/>
    <p:sldId id="263" r:id="rId17"/>
    <p:sldId id="264" r:id="rId18"/>
    <p:sldId id="286" r:id="rId19"/>
    <p:sldId id="288" r:id="rId20"/>
    <p:sldId id="265" r:id="rId21"/>
    <p:sldId id="271" r:id="rId22"/>
    <p:sldId id="267" r:id="rId23"/>
    <p:sldId id="297" r:id="rId24"/>
    <p:sldId id="289" r:id="rId25"/>
    <p:sldId id="266" r:id="rId26"/>
    <p:sldId id="273" r:id="rId27"/>
    <p:sldId id="274" r:id="rId28"/>
    <p:sldId id="275" r:id="rId29"/>
    <p:sldId id="280" r:id="rId30"/>
    <p:sldId id="290" r:id="rId31"/>
    <p:sldId id="298" r:id="rId32"/>
    <p:sldId id="299" r:id="rId33"/>
    <p:sldId id="300" r:id="rId34"/>
    <p:sldId id="276" r:id="rId35"/>
    <p:sldId id="277" r:id="rId36"/>
    <p:sldId id="269" r:id="rId37"/>
    <p:sldId id="270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FEE4C-1E75-47A7-AF71-51DF1FBCAEDD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BC979-03C6-4FF9-8DDE-131DC5D67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7B915-8CE1-4390-9EF7-7DD4E623CB80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E76C6-9FBF-48CF-B639-95BD2B472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854E4-5E1D-4E19-9EF3-87CC91CE1DDC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AA3F3-93B8-43F6-B353-185FF7133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BF1E1-5ADF-41F4-BB88-B743507781CD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A79AD-4CBC-4B34-8868-2B2227682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AA512-78E0-477B-8973-7CAF8A388F3B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5F2FE-C42A-434A-B1C9-58C7BB9CA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51C4A-6D3C-4CD5-A322-290C2AC864C5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584DE-BF0D-4955-A933-8783F37AB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B248-B5BA-4F70-AEEA-709E90BEB9AD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23324-38AA-4DE9-9B2B-189435ED5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8D355-BB35-4A83-89D2-43C171FBDE54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40A8A-C0E1-4B3C-B70E-B361A34E3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D24B5-5214-411B-81CC-7346C136C760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B2211-B425-4054-82E6-47FF810C3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4C384-BAE5-4439-AD53-D83B71847F8E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B5DFB-D499-4EA7-B17B-63E57DF73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E2556-76CF-420B-99CD-049E0E0B44D9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65067-F8C0-449E-B26E-31796F3DC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9EB489-8600-48CD-A6CA-4FAA8AB43518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3FE180-3BE8-4F4D-BAA6-E9E9D77DA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ps.prenhall.com/esm_freeman_biosci_1/7/1948/498784.cw/index.html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rz.uni-hamburg.de/biologie/b_online/e09/09b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Cytokinesis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Divides cytoplasm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Animal Cells</a:t>
            </a:r>
          </a:p>
          <a:p>
            <a:pPr lvl="1" eaLnBrk="1" hangingPunct="1"/>
            <a:r>
              <a:rPr lang="en-US" smtClean="0"/>
              <a:t>Microfilaments constrict/pinch the cytoplasm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Plant Cells</a:t>
            </a:r>
          </a:p>
          <a:p>
            <a:pPr lvl="1" eaLnBrk="1" hangingPunct="1"/>
            <a:r>
              <a:rPr lang="en-US" smtClean="0"/>
              <a:t>Cell plate forms between two daughter nuclei </a:t>
            </a:r>
          </a:p>
          <a:p>
            <a:pPr lvl="1" eaLnBrk="1" hangingPunct="1"/>
            <a:r>
              <a:rPr lang="en-US" smtClean="0"/>
              <a:t>Cell walls then form on either side of cell plate</a:t>
            </a:r>
          </a:p>
        </p:txBody>
      </p:sp>
    </p:spTree>
    <p:extLst>
      <p:ext uri="{BB962C8B-B14F-4D97-AF65-F5344CB8AC3E}">
        <p14:creationId xmlns:p14="http://schemas.microsoft.com/office/powerpoint/2010/main" val="221539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FG10_0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19225"/>
            <a:ext cx="89916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68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Meiosis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Metaphase I</a:t>
            </a:r>
          </a:p>
          <a:p>
            <a:pPr lvl="1" eaLnBrk="1" hangingPunct="1"/>
            <a:r>
              <a:rPr lang="en-US" dirty="0" smtClean="0"/>
              <a:t>Homologous pair line up at center (tetrad)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INDEPENDENT ASSORTMENT OCCURS: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600" dirty="0">
                <a:solidFill>
                  <a:srgbClr val="7030A0"/>
                </a:solidFill>
              </a:rPr>
              <a:t>	1.  Orientation of homologous pair </a:t>
            </a:r>
            <a:r>
              <a:rPr lang="en-US" sz="2600" dirty="0" smtClean="0">
                <a:solidFill>
                  <a:srgbClr val="7030A0"/>
                </a:solidFill>
              </a:rPr>
              <a:t>is random</a:t>
            </a:r>
            <a:endParaRPr lang="en-US" sz="2600" dirty="0">
              <a:solidFill>
                <a:srgbClr val="7030A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600" dirty="0">
                <a:solidFill>
                  <a:srgbClr val="7030A0"/>
                </a:solidFill>
              </a:rPr>
              <a:t>	2.  </a:t>
            </a:r>
            <a:r>
              <a:rPr lang="en-US" sz="2600" dirty="0" smtClean="0">
                <a:solidFill>
                  <a:srgbClr val="7030A0"/>
                </a:solidFill>
              </a:rPr>
              <a:t>**Variation**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produces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distinct gametes, where n = the number of unique chromosomes.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6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humans, n = 23 and 2</a:t>
            </a:r>
            <a:r>
              <a:rPr lang="en-US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23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6,000,000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6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Meiosis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>
              <a:solidFill>
                <a:srgbClr val="7030A0"/>
              </a:solidFill>
            </a:endParaRPr>
          </a:p>
          <a:p>
            <a:pPr eaLnBrk="1" hangingPunct="1"/>
            <a:r>
              <a:rPr lang="en-US" dirty="0"/>
              <a:t>Anaphase I</a:t>
            </a:r>
          </a:p>
          <a:p>
            <a:pPr lvl="1" eaLnBrk="1" hangingPunct="1"/>
            <a:r>
              <a:rPr lang="en-US" dirty="0"/>
              <a:t>Homologous pairs move to opposite sides of cell</a:t>
            </a:r>
          </a:p>
          <a:p>
            <a:pPr eaLnBrk="1" hangingPunct="1"/>
            <a:r>
              <a:rPr lang="en-US" dirty="0" err="1"/>
              <a:t>Telophase</a:t>
            </a:r>
            <a:r>
              <a:rPr lang="en-US" dirty="0"/>
              <a:t> I/Cytokinesis</a:t>
            </a:r>
          </a:p>
          <a:p>
            <a:pPr lvl="1" eaLnBrk="1" hangingPunct="1"/>
            <a:r>
              <a:rPr lang="en-US" dirty="0"/>
              <a:t>Cell divides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45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 cstate="print"/>
          <a:srcRect l="1942" r="3883" b="10356"/>
          <a:stretch>
            <a:fillRect/>
          </a:stretch>
        </p:blipFill>
        <p:spPr bwMode="auto">
          <a:xfrm>
            <a:off x="304800" y="304800"/>
            <a:ext cx="8432066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Questions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How many cells are at the end of Meiosis 1?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How many chromosomes are in each cell at the end of meiosis 1?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81000" y="381000"/>
            <a:ext cx="1600200" cy="1524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86000" y="1143000"/>
            <a:ext cx="9144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343400" y="2819400"/>
            <a:ext cx="1676400" cy="13716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505200" y="457200"/>
            <a:ext cx="1600200" cy="1524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781800" y="1905000"/>
            <a:ext cx="1600200" cy="1524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934200" y="304800"/>
            <a:ext cx="1600200" cy="1524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1000" y="5029200"/>
            <a:ext cx="1600200" cy="1524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438400" y="4953000"/>
            <a:ext cx="1600200" cy="1524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72000" y="4953000"/>
            <a:ext cx="1600200" cy="1524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58000" y="4953000"/>
            <a:ext cx="1600200" cy="1524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486400" y="1143000"/>
            <a:ext cx="9144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62000" y="7620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2n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7086600" y="24384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2n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7239000" y="838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2n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3886200" y="9144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4n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7315200" y="5410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5029200" y="5410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2895600" y="5410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914400" y="54864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1752600" y="1524000"/>
            <a:ext cx="20574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Interphase</a:t>
            </a:r>
            <a:r>
              <a:rPr lang="en-US" sz="2800" dirty="0" smtClean="0"/>
              <a:t>/ DNA replicates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5105400" y="129540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Meiosis I</a:t>
            </a:r>
            <a:endParaRPr 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3657600" y="289560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Meiosis II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/>
              <a:t>Meiosis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5334000"/>
          </a:xfrm>
        </p:spPr>
        <p:txBody>
          <a:bodyPr/>
          <a:lstStyle/>
          <a:p>
            <a:pPr eaLnBrk="1" hangingPunct="1"/>
            <a:r>
              <a:rPr lang="en-US" dirty="0" smtClean="0"/>
              <a:t>Prophase II - no DNA replication!!!</a:t>
            </a:r>
          </a:p>
          <a:p>
            <a:pPr eaLnBrk="1" hangingPunct="1"/>
            <a:r>
              <a:rPr lang="en-US" dirty="0" smtClean="0"/>
              <a:t>Metaphase II</a:t>
            </a:r>
          </a:p>
          <a:p>
            <a:pPr eaLnBrk="1" hangingPunct="1"/>
            <a:r>
              <a:rPr lang="en-US" dirty="0" smtClean="0"/>
              <a:t>Anaphase II</a:t>
            </a:r>
          </a:p>
          <a:p>
            <a:pPr eaLnBrk="1" hangingPunct="1"/>
            <a:r>
              <a:rPr lang="en-US" dirty="0" err="1" smtClean="0"/>
              <a:t>Telophase</a:t>
            </a:r>
            <a:r>
              <a:rPr lang="en-US" dirty="0" smtClean="0"/>
              <a:t> II/Cytokinesis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r="1887" b="9748"/>
          <a:stretch>
            <a:fillRect/>
          </a:stretch>
        </p:blipFill>
        <p:spPr bwMode="auto">
          <a:xfrm>
            <a:off x="228600" y="228600"/>
            <a:ext cx="8725564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Questions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How many cells are at the end of Meiosis 2?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How many chromosomes are in each cell at the end of meiosis 2?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630362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FF0000"/>
                </a:solidFill>
              </a:rPr>
              <a:t>How many cells are at the end of meiosis? </a:t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How many chromosomes are in each cell?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1266" name="Picture 2" descr="http://upload.wikimedia.org/wikipedia/commons/thumb/9/9a/Meiosis_Overview.svg/300px-Meiosis_Overview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549143"/>
            <a:ext cx="4267200" cy="2674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457200"/>
            <a:ext cx="882967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282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990600"/>
          <a:ext cx="7848600" cy="4343400"/>
        </p:xfrm>
        <a:graphic>
          <a:graphicData uri="http://schemas.openxmlformats.org/drawingml/2006/table">
            <a:tbl>
              <a:tblPr/>
              <a:tblGrid>
                <a:gridCol w="2616200"/>
                <a:gridCol w="2616200"/>
                <a:gridCol w="2616200"/>
              </a:tblGrid>
              <a:tr h="548640">
                <a:tc>
                  <a:txBody>
                    <a:bodyPr/>
                    <a:lstStyle/>
                    <a:p>
                      <a:r>
                        <a:rPr lang="en-US" dirty="0"/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Meiosis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Mitosis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/>
                        <a:t>Two cell divisions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 smtClean="0"/>
                        <a:t>Half</a:t>
                      </a:r>
                      <a:r>
                        <a:rPr lang="en-US" baseline="0" dirty="0" smtClean="0"/>
                        <a:t> the original chromosomes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20">
                <a:tc>
                  <a:txBody>
                    <a:bodyPr/>
                    <a:lstStyle/>
                    <a:p>
                      <a:r>
                        <a:rPr lang="en-US" dirty="0" smtClean="0"/>
                        <a:t>Homologous Chromosomes </a:t>
                      </a:r>
                      <a:r>
                        <a:rPr lang="en-US" dirty="0"/>
                        <a:t>pair up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/>
                        <a:t>Cytokinesis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/>
                        <a:t>Four daughter cells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r>
                        <a:rPr lang="en-US" baseline="0" dirty="0" smtClean="0"/>
                        <a:t> Chromosomes at end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pPr eaLnBrk="1" hangingPunct="1"/>
            <a:r>
              <a:rPr lang="en-US" dirty="0" smtClean="0"/>
              <a:t>Mitosis vs. Meiosis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5715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mtClean="0"/>
              <a:t>1. Number of Cells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/>
              <a:t>Mitosis creates 2 identical cells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/>
              <a:t>Meiosis creates 4 individual cells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mtClean="0"/>
              <a:t>2. Number of chromosomes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smtClean="0"/>
              <a:t>Mitosis creates cells with 46 chromosomes (2n – diploid)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smtClean="0"/>
              <a:t>Meiosis creates cells with 23 chromosomes (n – haploid)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00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000" smtClean="0"/>
              <a:t>3. Locations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smtClean="0"/>
              <a:t>Mitosis – somatic (“normal”) cells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smtClean="0"/>
              <a:t>Meiosis – gametes (sex)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wvup.edu/ecrisp/comparis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04800"/>
            <a:ext cx="48006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Key Difference Between Mitosis and Meiosis is the Way Chromosomes Uniquely Pair and Align in Meiosis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FG10_01"/>
          <p:cNvPicPr>
            <a:picLocks noChangeAspect="1" noChangeArrowheads="1"/>
          </p:cNvPicPr>
          <p:nvPr/>
        </p:nvPicPr>
        <p:blipFill>
          <a:blip r:embed="rId2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53" y="2344738"/>
            <a:ext cx="6781800" cy="2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94553" y="5435601"/>
            <a:ext cx="9797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Mitosis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388653" y="5461001"/>
            <a:ext cx="25050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first (and distinguishing) division of meiosis</a:t>
            </a:r>
          </a:p>
        </p:txBody>
      </p:sp>
    </p:spTree>
    <p:extLst>
      <p:ext uri="{BB962C8B-B14F-4D97-AF65-F5344CB8AC3E}">
        <p14:creationId xmlns:p14="http://schemas.microsoft.com/office/powerpoint/2010/main" val="70168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Whiteboard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If a cell has 40 chromosomes, how many are in each cell at the end of meiosis 1? </a:t>
            </a:r>
          </a:p>
          <a:p>
            <a:pPr marL="514350" indent="-514350">
              <a:buAutoNum type="arabicPeriod"/>
            </a:pPr>
            <a:r>
              <a:rPr lang="en-US" dirty="0" smtClean="0"/>
              <a:t>Meiosis 2?</a:t>
            </a:r>
          </a:p>
          <a:p>
            <a:pPr marL="514350" indent="-514350">
              <a:buAutoNum type="arabicPeriod"/>
            </a:pPr>
            <a:r>
              <a:rPr lang="en-US" dirty="0" smtClean="0"/>
              <a:t>Mitosis?</a:t>
            </a:r>
          </a:p>
          <a:p>
            <a:pPr marL="514350" indent="-514350">
              <a:buAutoNum type="arabicPeriod"/>
            </a:pPr>
            <a:r>
              <a:rPr lang="en-US" dirty="0" smtClean="0"/>
              <a:t>T/F: Mitosis creates 2 different cells</a:t>
            </a:r>
          </a:p>
          <a:p>
            <a:pPr marL="514350" indent="-514350">
              <a:buAutoNum type="arabicPeriod"/>
            </a:pPr>
            <a:r>
              <a:rPr lang="en-US" dirty="0" smtClean="0"/>
              <a:t>T/F: A difference between meiosis &amp; mitosis is that meiosis occurs in gametes and mitosis occurs in somatic cells.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381000"/>
          <a:ext cx="8610600" cy="5321770"/>
        </p:xfrm>
        <a:graphic>
          <a:graphicData uri="http://schemas.openxmlformats.org/drawingml/2006/table">
            <a:tbl>
              <a:tblPr/>
              <a:tblGrid>
                <a:gridCol w="2595484"/>
                <a:gridCol w="2676593"/>
                <a:gridCol w="3338523"/>
              </a:tblGrid>
              <a:tr h="501505">
                <a:tc>
                  <a:txBody>
                    <a:bodyPr/>
                    <a:lstStyle/>
                    <a:p>
                      <a:pPr algn="ctr"/>
                      <a:endParaRPr lang="en-US" sz="2400" i="1" dirty="0"/>
                    </a:p>
                  </a:txBody>
                  <a:tcPr marL="21057" marR="21057" marT="10528" marB="10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libri"/>
                        </a:rPr>
                        <a:t>Meiosis</a:t>
                      </a:r>
                    </a:p>
                  </a:txBody>
                  <a:tcPr marL="21057" marR="21057" marT="2193" marB="21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libri"/>
                        </a:rPr>
                        <a:t>Mitosis</a:t>
                      </a:r>
                    </a:p>
                  </a:txBody>
                  <a:tcPr marL="21057" marR="21057" marT="2193" marB="21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</a:tr>
              <a:tr h="706439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rgbClr val="C00000"/>
                          </a:solidFill>
                        </a:rPr>
                        <a:t>Chromosome Number:</a:t>
                      </a:r>
                    </a:p>
                  </a:txBody>
                  <a:tcPr marL="21057" marR="21057" marT="10528" marB="10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Reduced by half </a:t>
                      </a:r>
                      <a:r>
                        <a:rPr lang="en-US" sz="1800" dirty="0" smtClean="0"/>
                        <a:t>(haploid)</a:t>
                      </a:r>
                      <a:endParaRPr lang="en-US" sz="1800" dirty="0"/>
                    </a:p>
                  </a:txBody>
                  <a:tcPr marL="21057" marR="21057" marT="10528" marB="10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Remains the </a:t>
                      </a:r>
                      <a:r>
                        <a:rPr lang="en-US" sz="1800" dirty="0" smtClean="0"/>
                        <a:t>same (diploid)</a:t>
                      </a:r>
                      <a:endParaRPr lang="en-US" sz="1800" dirty="0"/>
                    </a:p>
                  </a:txBody>
                  <a:tcPr marL="21057" marR="21057" marT="10528" marB="10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8770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rgbClr val="C00000"/>
                          </a:solidFill>
                        </a:rPr>
                        <a:t>Pairing of Homologues:</a:t>
                      </a:r>
                    </a:p>
                  </a:txBody>
                  <a:tcPr marL="21057" marR="21057" marT="10528" marB="10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C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Yes</a:t>
                      </a:r>
                    </a:p>
                  </a:txBody>
                  <a:tcPr marL="21057" marR="21057" marT="10528" marB="10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C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No</a:t>
                      </a:r>
                    </a:p>
                  </a:txBody>
                  <a:tcPr marL="21057" marR="21057" marT="10528" marB="10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CF3"/>
                    </a:solidFill>
                  </a:tcPr>
                </a:tc>
              </a:tr>
              <a:tr h="1318886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rgbClr val="C00000"/>
                          </a:solidFill>
                        </a:rPr>
                        <a:t>Function:</a:t>
                      </a:r>
                    </a:p>
                  </a:txBody>
                  <a:tcPr marL="21057" marR="21057" marT="10528" marB="10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sexual reproduction</a:t>
                      </a:r>
                    </a:p>
                  </a:txBody>
                  <a:tcPr marL="21057" marR="21057" marT="10528" marB="10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Cellular (asexual) </a:t>
                      </a:r>
                      <a:r>
                        <a:rPr lang="en-US" sz="1800" dirty="0" smtClean="0"/>
                        <a:t>Reproduction; </a:t>
                      </a:r>
                      <a:r>
                        <a:rPr lang="en-US" sz="1800" dirty="0"/>
                        <a:t>general growth and repair of the body</a:t>
                      </a:r>
                    </a:p>
                  </a:txBody>
                  <a:tcPr marL="21057" marR="21057" marT="10528" marB="10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 smtClean="0">
                          <a:solidFill>
                            <a:srgbClr val="C00000"/>
                          </a:solidFill>
                        </a:rPr>
                        <a:t>#of </a:t>
                      </a:r>
                      <a:r>
                        <a:rPr lang="en-US" sz="2000" b="1" i="0" dirty="0">
                          <a:solidFill>
                            <a:srgbClr val="C00000"/>
                          </a:solidFill>
                        </a:rPr>
                        <a:t>Divisions:</a:t>
                      </a:r>
                    </a:p>
                  </a:txBody>
                  <a:tcPr marL="21057" marR="21057" marT="10528" marB="10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C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21057" marR="21057" marT="10528" marB="10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C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21057" marR="21057" marT="10528" marB="10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CF3"/>
                    </a:solidFill>
                  </a:tcPr>
                </a:tc>
              </a:tr>
              <a:tr h="368770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 smtClean="0">
                          <a:solidFill>
                            <a:srgbClr val="C00000"/>
                          </a:solidFill>
                        </a:rPr>
                        <a:t>#of </a:t>
                      </a:r>
                      <a:r>
                        <a:rPr lang="en-US" sz="2000" b="1" i="0" dirty="0">
                          <a:solidFill>
                            <a:srgbClr val="C00000"/>
                          </a:solidFill>
                        </a:rPr>
                        <a:t>Cells produced:</a:t>
                      </a:r>
                    </a:p>
                  </a:txBody>
                  <a:tcPr marL="21057" marR="21057" marT="10528" marB="10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21057" marR="21057" marT="10528" marB="10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2</a:t>
                      </a:r>
                    </a:p>
                  </a:txBody>
                  <a:tcPr marL="21057" marR="21057" marT="10528" marB="10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1830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rgbClr val="C00000"/>
                          </a:solidFill>
                        </a:rPr>
                        <a:t>Creates:</a:t>
                      </a:r>
                    </a:p>
                  </a:txBody>
                  <a:tcPr marL="21057" marR="21057" marT="10528" marB="10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C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Sex </a:t>
                      </a:r>
                      <a:r>
                        <a:rPr lang="en-US" sz="1800" dirty="0" smtClean="0"/>
                        <a:t>cells</a:t>
                      </a:r>
                      <a:r>
                        <a:rPr lang="en-US" sz="1800" baseline="0" dirty="0" smtClean="0"/>
                        <a:t> (Gametes)</a:t>
                      </a:r>
                      <a:endParaRPr lang="en-US" sz="1800" dirty="0"/>
                    </a:p>
                  </a:txBody>
                  <a:tcPr marL="21057" marR="21057" marT="10528" marB="10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C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Somatic Cells</a:t>
                      </a:r>
                      <a:endParaRPr lang="en-US" sz="1800" dirty="0"/>
                    </a:p>
                  </a:txBody>
                  <a:tcPr marL="21057" marR="21057" marT="10528" marB="10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CF3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 smtClean="0">
                          <a:solidFill>
                            <a:srgbClr val="C00000"/>
                          </a:solidFill>
                        </a:rPr>
                        <a:t>Crossing </a:t>
                      </a:r>
                      <a:r>
                        <a:rPr lang="en-US" sz="2000" b="1" i="0" dirty="0">
                          <a:solidFill>
                            <a:srgbClr val="C00000"/>
                          </a:solidFill>
                        </a:rPr>
                        <a:t>Over:</a:t>
                      </a:r>
                    </a:p>
                  </a:txBody>
                  <a:tcPr marL="21057" marR="21057" marT="10528" marB="10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Yes</a:t>
                      </a:r>
                    </a:p>
                  </a:txBody>
                  <a:tcPr marL="21057" marR="21057" marT="10528" marB="10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No</a:t>
                      </a:r>
                    </a:p>
                  </a:txBody>
                  <a:tcPr marL="21057" marR="21057" marT="10528" marB="10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8770">
                <a:tc>
                  <a:txBody>
                    <a:bodyPr/>
                    <a:lstStyle/>
                    <a:p>
                      <a:pPr algn="l"/>
                      <a:r>
                        <a:rPr lang="en-US" sz="2000" b="1" i="0" dirty="0">
                          <a:solidFill>
                            <a:srgbClr val="C00000"/>
                          </a:solidFill>
                        </a:rPr>
                        <a:t>Genetically:</a:t>
                      </a:r>
                    </a:p>
                  </a:txBody>
                  <a:tcPr marL="21057" marR="21057" marT="10528" marB="10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different</a:t>
                      </a:r>
                    </a:p>
                  </a:txBody>
                  <a:tcPr marL="21057" marR="21057" marT="10528" marB="10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identical</a:t>
                      </a:r>
                    </a:p>
                  </a:txBody>
                  <a:tcPr marL="21057" marR="21057" marT="10528" marB="105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76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Importance of Meiosis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1054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smtClean="0"/>
              <a:t>Genetic Variation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Random distribution of chromosomes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Chromosomes are passed to offspring independently of each other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/>
          <a:srcRect l="2069" t="1216" r="4823" b="6383"/>
          <a:stretch>
            <a:fillRect/>
          </a:stretch>
        </p:blipFill>
        <p:spPr bwMode="auto">
          <a:xfrm>
            <a:off x="5486400" y="381000"/>
            <a:ext cx="3429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ikispaces.psu.edu/download/attachments/38805433/Figure%204%20Meiosis%20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57200"/>
            <a:ext cx="6477000" cy="584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terra.dadeschools.net/books/Biology/BiologyExploringLife04/0-13-115075-8/text/chapter9/09images/09-1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185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029200" y="762000"/>
            <a:ext cx="35814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Sweet </a:t>
            </a:r>
            <a:r>
              <a:rPr lang="en-US" dirty="0" smtClean="0"/>
              <a:t>Animation!!!!!!!!!!!!!!!!!!</a:t>
            </a:r>
          </a:p>
        </p:txBody>
      </p:sp>
      <p:sp>
        <p:nvSpPr>
          <p:cNvPr id="24579" name="Rectangle 7"/>
          <p:cNvSpPr>
            <a:spLocks noChangeArrowheads="1"/>
          </p:cNvSpPr>
          <p:nvPr/>
        </p:nvSpPr>
        <p:spPr bwMode="auto">
          <a:xfrm>
            <a:off x="457200" y="2514600"/>
            <a:ext cx="830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http://wps.prenhall.com/esm_freeman_biosci_1/7/1948/498784.cw/index.html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Mitosis Review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257800"/>
          </a:xfrm>
        </p:spPr>
        <p:txBody>
          <a:bodyPr/>
          <a:lstStyle/>
          <a:p>
            <a:pPr eaLnBrk="1" hangingPunct="1"/>
            <a:r>
              <a:rPr lang="en-US" smtClean="0"/>
              <a:t>Interphase</a:t>
            </a:r>
          </a:p>
          <a:p>
            <a:pPr eaLnBrk="1" hangingPunct="1"/>
            <a:r>
              <a:rPr lang="en-US" smtClean="0"/>
              <a:t>Prophase</a:t>
            </a:r>
          </a:p>
          <a:p>
            <a:pPr eaLnBrk="1" hangingPunct="1"/>
            <a:r>
              <a:rPr lang="en-US" smtClean="0"/>
              <a:t>Metaphase</a:t>
            </a:r>
          </a:p>
          <a:p>
            <a:pPr eaLnBrk="1" hangingPunct="1"/>
            <a:r>
              <a:rPr lang="en-US" smtClean="0"/>
              <a:t>Anaphase</a:t>
            </a:r>
          </a:p>
          <a:p>
            <a:pPr eaLnBrk="1" hangingPunct="1"/>
            <a:r>
              <a:rPr lang="en-US" smtClean="0"/>
              <a:t>Telophase </a:t>
            </a:r>
          </a:p>
          <a:p>
            <a:pPr eaLnBrk="1" hangingPunct="1"/>
            <a:r>
              <a:rPr lang="en-US" smtClean="0"/>
              <a:t>Cytokinesis</a:t>
            </a:r>
          </a:p>
        </p:txBody>
      </p:sp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3937" y="1219200"/>
            <a:ext cx="431006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24200" y="2743200"/>
            <a:ext cx="228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MITOSIS</a:t>
            </a:r>
            <a:endParaRPr lang="en-US" sz="3000" dirty="0"/>
          </a:p>
        </p:txBody>
      </p:sp>
      <p:sp>
        <p:nvSpPr>
          <p:cNvPr id="6" name="Right Brace 5"/>
          <p:cNvSpPr/>
          <p:nvPr/>
        </p:nvSpPr>
        <p:spPr>
          <a:xfrm>
            <a:off x="2286000" y="2057400"/>
            <a:ext cx="838200" cy="1981200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Fertilization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458200" cy="41148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sz="2800" smtClean="0"/>
              <a:t>The fusion of a </a:t>
            </a:r>
            <a:r>
              <a:rPr lang="en-US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sperm</a:t>
            </a:r>
            <a:r>
              <a:rPr lang="en-US" sz="2800" smtClean="0"/>
              <a:t> and </a:t>
            </a:r>
            <a:r>
              <a:rPr lang="en-US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egg</a:t>
            </a:r>
            <a:r>
              <a:rPr lang="en-US" sz="2800" smtClean="0"/>
              <a:t> to form a </a:t>
            </a:r>
            <a:r>
              <a:rPr lang="en-US" sz="2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zygote</a:t>
            </a:r>
            <a:r>
              <a:rPr lang="en-US" sz="2800" smtClean="0"/>
              <a:t>.</a:t>
            </a:r>
          </a:p>
          <a:p>
            <a:pPr eaLnBrk="1" hangingPunct="1">
              <a:defRPr/>
            </a:pPr>
            <a:r>
              <a:rPr lang="en-US" sz="2800" smtClean="0"/>
              <a:t>A zygote is a fertilized egg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44550" y="3054350"/>
            <a:ext cx="2425700" cy="2349500"/>
            <a:chOff x="532" y="1924"/>
            <a:chExt cx="1528" cy="1480"/>
          </a:xfrm>
        </p:grpSpPr>
        <p:sp>
          <p:nvSpPr>
            <p:cNvPr id="6161" name="Oval 5"/>
            <p:cNvSpPr>
              <a:spLocks noChangeArrowheads="1"/>
            </p:cNvSpPr>
            <p:nvPr/>
          </p:nvSpPr>
          <p:spPr bwMode="auto">
            <a:xfrm>
              <a:off x="532" y="1924"/>
              <a:ext cx="1528" cy="148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Rectangle 6"/>
            <p:cNvSpPr>
              <a:spLocks noChangeArrowheads="1"/>
            </p:cNvSpPr>
            <p:nvPr/>
          </p:nvSpPr>
          <p:spPr bwMode="auto">
            <a:xfrm>
              <a:off x="999" y="2286"/>
              <a:ext cx="704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3200" b="1"/>
                <a:t>n=23</a:t>
              </a:r>
            </a:p>
          </p:txBody>
        </p:sp>
        <p:sp>
          <p:nvSpPr>
            <p:cNvPr id="6163" name="Rectangle 7"/>
            <p:cNvSpPr>
              <a:spLocks noChangeArrowheads="1"/>
            </p:cNvSpPr>
            <p:nvPr/>
          </p:nvSpPr>
          <p:spPr bwMode="auto">
            <a:xfrm>
              <a:off x="1047" y="2622"/>
              <a:ext cx="568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3200" b="1"/>
                <a:t>egg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289300" y="3352800"/>
            <a:ext cx="2770188" cy="1697038"/>
            <a:chOff x="2072" y="2112"/>
            <a:chExt cx="1745" cy="1069"/>
          </a:xfrm>
        </p:grpSpPr>
        <p:sp>
          <p:nvSpPr>
            <p:cNvPr id="6154" name="Oval 9"/>
            <p:cNvSpPr>
              <a:spLocks noChangeArrowheads="1"/>
            </p:cNvSpPr>
            <p:nvPr/>
          </p:nvSpPr>
          <p:spPr bwMode="auto">
            <a:xfrm>
              <a:off x="2072" y="2456"/>
              <a:ext cx="656" cy="704"/>
            </a:xfrm>
            <a:prstGeom prst="ellipse">
              <a:avLst/>
            </a:prstGeom>
            <a:solidFill>
              <a:srgbClr val="E3BE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Rectangle 10"/>
            <p:cNvSpPr>
              <a:spLocks noChangeArrowheads="1"/>
            </p:cNvSpPr>
            <p:nvPr/>
          </p:nvSpPr>
          <p:spPr bwMode="auto">
            <a:xfrm>
              <a:off x="2688" y="2112"/>
              <a:ext cx="787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sperm</a:t>
              </a:r>
            </a:p>
            <a:p>
              <a:pPr eaLnBrk="0" hangingPunct="0"/>
              <a:r>
                <a:rPr lang="en-US" sz="2800" b="1"/>
                <a:t> n=23</a:t>
              </a:r>
            </a:p>
          </p:txBody>
        </p:sp>
        <p:sp>
          <p:nvSpPr>
            <p:cNvPr id="6156" name="Freeform 11"/>
            <p:cNvSpPr>
              <a:spLocks/>
            </p:cNvSpPr>
            <p:nvPr/>
          </p:nvSpPr>
          <p:spPr bwMode="auto">
            <a:xfrm>
              <a:off x="2688" y="2700"/>
              <a:ext cx="277" cy="265"/>
            </a:xfrm>
            <a:custGeom>
              <a:avLst/>
              <a:gdLst>
                <a:gd name="T0" fmla="*/ 0 w 277"/>
                <a:gd name="T1" fmla="*/ 228 h 265"/>
                <a:gd name="T2" fmla="*/ 36 w 277"/>
                <a:gd name="T3" fmla="*/ 228 h 265"/>
                <a:gd name="T4" fmla="*/ 36 w 277"/>
                <a:gd name="T5" fmla="*/ 192 h 265"/>
                <a:gd name="T6" fmla="*/ 36 w 277"/>
                <a:gd name="T7" fmla="*/ 156 h 265"/>
                <a:gd name="T8" fmla="*/ 24 w 277"/>
                <a:gd name="T9" fmla="*/ 120 h 265"/>
                <a:gd name="T10" fmla="*/ 48 w 277"/>
                <a:gd name="T11" fmla="*/ 84 h 265"/>
                <a:gd name="T12" fmla="*/ 48 w 277"/>
                <a:gd name="T13" fmla="*/ 48 h 265"/>
                <a:gd name="T14" fmla="*/ 48 w 277"/>
                <a:gd name="T15" fmla="*/ 12 h 265"/>
                <a:gd name="T16" fmla="*/ 84 w 277"/>
                <a:gd name="T17" fmla="*/ 0 h 265"/>
                <a:gd name="T18" fmla="*/ 120 w 277"/>
                <a:gd name="T19" fmla="*/ 0 h 265"/>
                <a:gd name="T20" fmla="*/ 156 w 277"/>
                <a:gd name="T21" fmla="*/ 12 h 265"/>
                <a:gd name="T22" fmla="*/ 192 w 277"/>
                <a:gd name="T23" fmla="*/ 36 h 265"/>
                <a:gd name="T24" fmla="*/ 216 w 277"/>
                <a:gd name="T25" fmla="*/ 72 h 265"/>
                <a:gd name="T26" fmla="*/ 252 w 277"/>
                <a:gd name="T27" fmla="*/ 96 h 265"/>
                <a:gd name="T28" fmla="*/ 264 w 277"/>
                <a:gd name="T29" fmla="*/ 132 h 265"/>
                <a:gd name="T30" fmla="*/ 276 w 277"/>
                <a:gd name="T31" fmla="*/ 168 h 265"/>
                <a:gd name="T32" fmla="*/ 276 w 277"/>
                <a:gd name="T33" fmla="*/ 204 h 265"/>
                <a:gd name="T34" fmla="*/ 240 w 277"/>
                <a:gd name="T35" fmla="*/ 228 h 265"/>
                <a:gd name="T36" fmla="*/ 204 w 277"/>
                <a:gd name="T37" fmla="*/ 252 h 265"/>
                <a:gd name="T38" fmla="*/ 168 w 277"/>
                <a:gd name="T39" fmla="*/ 252 h 265"/>
                <a:gd name="T40" fmla="*/ 132 w 277"/>
                <a:gd name="T41" fmla="*/ 264 h 265"/>
                <a:gd name="T42" fmla="*/ 96 w 277"/>
                <a:gd name="T43" fmla="*/ 264 h 265"/>
                <a:gd name="T44" fmla="*/ 60 w 277"/>
                <a:gd name="T45" fmla="*/ 264 h 265"/>
                <a:gd name="T46" fmla="*/ 24 w 277"/>
                <a:gd name="T47" fmla="*/ 264 h 265"/>
                <a:gd name="T48" fmla="*/ 24 w 277"/>
                <a:gd name="T49" fmla="*/ 228 h 265"/>
                <a:gd name="T50" fmla="*/ 0 w 277"/>
                <a:gd name="T51" fmla="*/ 228 h 26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7"/>
                <a:gd name="T79" fmla="*/ 0 h 265"/>
                <a:gd name="T80" fmla="*/ 277 w 277"/>
                <a:gd name="T81" fmla="*/ 265 h 26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7" h="265">
                  <a:moveTo>
                    <a:pt x="0" y="228"/>
                  </a:moveTo>
                  <a:lnTo>
                    <a:pt x="36" y="228"/>
                  </a:lnTo>
                  <a:lnTo>
                    <a:pt x="36" y="192"/>
                  </a:lnTo>
                  <a:lnTo>
                    <a:pt x="36" y="156"/>
                  </a:lnTo>
                  <a:lnTo>
                    <a:pt x="24" y="120"/>
                  </a:lnTo>
                  <a:lnTo>
                    <a:pt x="48" y="84"/>
                  </a:lnTo>
                  <a:lnTo>
                    <a:pt x="48" y="48"/>
                  </a:lnTo>
                  <a:lnTo>
                    <a:pt x="48" y="12"/>
                  </a:lnTo>
                  <a:lnTo>
                    <a:pt x="84" y="0"/>
                  </a:lnTo>
                  <a:lnTo>
                    <a:pt x="120" y="0"/>
                  </a:lnTo>
                  <a:lnTo>
                    <a:pt x="156" y="12"/>
                  </a:lnTo>
                  <a:lnTo>
                    <a:pt x="192" y="36"/>
                  </a:lnTo>
                  <a:lnTo>
                    <a:pt x="216" y="72"/>
                  </a:lnTo>
                  <a:lnTo>
                    <a:pt x="252" y="96"/>
                  </a:lnTo>
                  <a:lnTo>
                    <a:pt x="264" y="132"/>
                  </a:lnTo>
                  <a:lnTo>
                    <a:pt x="276" y="168"/>
                  </a:lnTo>
                  <a:lnTo>
                    <a:pt x="276" y="204"/>
                  </a:lnTo>
                  <a:lnTo>
                    <a:pt x="240" y="228"/>
                  </a:lnTo>
                  <a:lnTo>
                    <a:pt x="204" y="252"/>
                  </a:lnTo>
                  <a:lnTo>
                    <a:pt x="168" y="252"/>
                  </a:lnTo>
                  <a:lnTo>
                    <a:pt x="132" y="264"/>
                  </a:lnTo>
                  <a:lnTo>
                    <a:pt x="96" y="264"/>
                  </a:lnTo>
                  <a:lnTo>
                    <a:pt x="60" y="264"/>
                  </a:lnTo>
                  <a:lnTo>
                    <a:pt x="24" y="264"/>
                  </a:lnTo>
                  <a:lnTo>
                    <a:pt x="24" y="228"/>
                  </a:lnTo>
                  <a:lnTo>
                    <a:pt x="0" y="228"/>
                  </a:lnTo>
                </a:path>
              </a:pathLst>
            </a:custGeom>
            <a:solidFill>
              <a:schemeClr val="accent1"/>
            </a:solidFill>
            <a:ln w="381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Freeform 12"/>
            <p:cNvSpPr>
              <a:spLocks/>
            </p:cNvSpPr>
            <p:nvPr/>
          </p:nvSpPr>
          <p:spPr bwMode="auto">
            <a:xfrm>
              <a:off x="2976" y="2880"/>
              <a:ext cx="841" cy="301"/>
            </a:xfrm>
            <a:custGeom>
              <a:avLst/>
              <a:gdLst>
                <a:gd name="T0" fmla="*/ 0 w 841"/>
                <a:gd name="T1" fmla="*/ 0 h 301"/>
                <a:gd name="T2" fmla="*/ 24 w 841"/>
                <a:gd name="T3" fmla="*/ 36 h 301"/>
                <a:gd name="T4" fmla="*/ 60 w 841"/>
                <a:gd name="T5" fmla="*/ 36 h 301"/>
                <a:gd name="T6" fmla="*/ 96 w 841"/>
                <a:gd name="T7" fmla="*/ 36 h 301"/>
                <a:gd name="T8" fmla="*/ 132 w 841"/>
                <a:gd name="T9" fmla="*/ 48 h 301"/>
                <a:gd name="T10" fmla="*/ 156 w 841"/>
                <a:gd name="T11" fmla="*/ 84 h 301"/>
                <a:gd name="T12" fmla="*/ 192 w 841"/>
                <a:gd name="T13" fmla="*/ 120 h 301"/>
                <a:gd name="T14" fmla="*/ 228 w 841"/>
                <a:gd name="T15" fmla="*/ 132 h 301"/>
                <a:gd name="T16" fmla="*/ 324 w 841"/>
                <a:gd name="T17" fmla="*/ 132 h 301"/>
                <a:gd name="T18" fmla="*/ 396 w 841"/>
                <a:gd name="T19" fmla="*/ 144 h 301"/>
                <a:gd name="T20" fmla="*/ 468 w 841"/>
                <a:gd name="T21" fmla="*/ 144 h 301"/>
                <a:gd name="T22" fmla="*/ 504 w 841"/>
                <a:gd name="T23" fmla="*/ 156 h 301"/>
                <a:gd name="T24" fmla="*/ 576 w 841"/>
                <a:gd name="T25" fmla="*/ 156 h 301"/>
                <a:gd name="T26" fmla="*/ 624 w 841"/>
                <a:gd name="T27" fmla="*/ 180 h 301"/>
                <a:gd name="T28" fmla="*/ 660 w 841"/>
                <a:gd name="T29" fmla="*/ 216 h 301"/>
                <a:gd name="T30" fmla="*/ 696 w 841"/>
                <a:gd name="T31" fmla="*/ 228 h 301"/>
                <a:gd name="T32" fmla="*/ 732 w 841"/>
                <a:gd name="T33" fmla="*/ 252 h 301"/>
                <a:gd name="T34" fmla="*/ 768 w 841"/>
                <a:gd name="T35" fmla="*/ 276 h 301"/>
                <a:gd name="T36" fmla="*/ 804 w 841"/>
                <a:gd name="T37" fmla="*/ 288 h 301"/>
                <a:gd name="T38" fmla="*/ 840 w 841"/>
                <a:gd name="T39" fmla="*/ 300 h 30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41"/>
                <a:gd name="T61" fmla="*/ 0 h 301"/>
                <a:gd name="T62" fmla="*/ 841 w 841"/>
                <a:gd name="T63" fmla="*/ 301 h 30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41" h="301">
                  <a:moveTo>
                    <a:pt x="0" y="0"/>
                  </a:moveTo>
                  <a:lnTo>
                    <a:pt x="24" y="36"/>
                  </a:lnTo>
                  <a:lnTo>
                    <a:pt x="60" y="36"/>
                  </a:lnTo>
                  <a:lnTo>
                    <a:pt x="96" y="36"/>
                  </a:lnTo>
                  <a:lnTo>
                    <a:pt x="132" y="48"/>
                  </a:lnTo>
                  <a:lnTo>
                    <a:pt x="156" y="84"/>
                  </a:lnTo>
                  <a:lnTo>
                    <a:pt x="192" y="120"/>
                  </a:lnTo>
                  <a:lnTo>
                    <a:pt x="228" y="132"/>
                  </a:lnTo>
                  <a:lnTo>
                    <a:pt x="324" y="132"/>
                  </a:lnTo>
                  <a:lnTo>
                    <a:pt x="396" y="144"/>
                  </a:lnTo>
                  <a:lnTo>
                    <a:pt x="468" y="144"/>
                  </a:lnTo>
                  <a:lnTo>
                    <a:pt x="504" y="156"/>
                  </a:lnTo>
                  <a:lnTo>
                    <a:pt x="576" y="156"/>
                  </a:lnTo>
                  <a:lnTo>
                    <a:pt x="624" y="180"/>
                  </a:lnTo>
                  <a:lnTo>
                    <a:pt x="660" y="216"/>
                  </a:lnTo>
                  <a:lnTo>
                    <a:pt x="696" y="228"/>
                  </a:lnTo>
                  <a:lnTo>
                    <a:pt x="732" y="252"/>
                  </a:lnTo>
                  <a:lnTo>
                    <a:pt x="768" y="276"/>
                  </a:lnTo>
                  <a:lnTo>
                    <a:pt x="804" y="288"/>
                  </a:lnTo>
                  <a:lnTo>
                    <a:pt x="840" y="300"/>
                  </a:lnTo>
                </a:path>
              </a:pathLst>
            </a:custGeom>
            <a:noFill/>
            <a:ln w="285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Oval 13"/>
            <p:cNvSpPr>
              <a:spLocks noChangeArrowheads="1"/>
            </p:cNvSpPr>
            <p:nvPr/>
          </p:nvSpPr>
          <p:spPr bwMode="auto">
            <a:xfrm>
              <a:off x="2212" y="2596"/>
              <a:ext cx="184" cy="13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Freeform 14"/>
            <p:cNvSpPr>
              <a:spLocks/>
            </p:cNvSpPr>
            <p:nvPr/>
          </p:nvSpPr>
          <p:spPr bwMode="auto">
            <a:xfrm>
              <a:off x="2112" y="2832"/>
              <a:ext cx="373" cy="193"/>
            </a:xfrm>
            <a:custGeom>
              <a:avLst/>
              <a:gdLst>
                <a:gd name="T0" fmla="*/ 0 w 373"/>
                <a:gd name="T1" fmla="*/ 192 h 193"/>
                <a:gd name="T2" fmla="*/ 36 w 373"/>
                <a:gd name="T3" fmla="*/ 168 h 193"/>
                <a:gd name="T4" fmla="*/ 72 w 373"/>
                <a:gd name="T5" fmla="*/ 168 h 193"/>
                <a:gd name="T6" fmla="*/ 108 w 373"/>
                <a:gd name="T7" fmla="*/ 168 h 193"/>
                <a:gd name="T8" fmla="*/ 144 w 373"/>
                <a:gd name="T9" fmla="*/ 168 h 193"/>
                <a:gd name="T10" fmla="*/ 180 w 373"/>
                <a:gd name="T11" fmla="*/ 168 h 193"/>
                <a:gd name="T12" fmla="*/ 216 w 373"/>
                <a:gd name="T13" fmla="*/ 168 h 193"/>
                <a:gd name="T14" fmla="*/ 252 w 373"/>
                <a:gd name="T15" fmla="*/ 168 h 193"/>
                <a:gd name="T16" fmla="*/ 288 w 373"/>
                <a:gd name="T17" fmla="*/ 144 h 193"/>
                <a:gd name="T18" fmla="*/ 312 w 373"/>
                <a:gd name="T19" fmla="*/ 108 h 193"/>
                <a:gd name="T20" fmla="*/ 336 w 373"/>
                <a:gd name="T21" fmla="*/ 72 h 193"/>
                <a:gd name="T22" fmla="*/ 348 w 373"/>
                <a:gd name="T23" fmla="*/ 36 h 193"/>
                <a:gd name="T24" fmla="*/ 372 w 373"/>
                <a:gd name="T25" fmla="*/ 0 h 1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3"/>
                <a:gd name="T40" fmla="*/ 0 h 193"/>
                <a:gd name="T41" fmla="*/ 373 w 373"/>
                <a:gd name="T42" fmla="*/ 193 h 1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3" h="193">
                  <a:moveTo>
                    <a:pt x="0" y="192"/>
                  </a:moveTo>
                  <a:lnTo>
                    <a:pt x="36" y="168"/>
                  </a:lnTo>
                  <a:lnTo>
                    <a:pt x="72" y="168"/>
                  </a:lnTo>
                  <a:lnTo>
                    <a:pt x="108" y="168"/>
                  </a:lnTo>
                  <a:lnTo>
                    <a:pt x="144" y="168"/>
                  </a:lnTo>
                  <a:lnTo>
                    <a:pt x="180" y="168"/>
                  </a:lnTo>
                  <a:lnTo>
                    <a:pt x="216" y="168"/>
                  </a:lnTo>
                  <a:lnTo>
                    <a:pt x="252" y="168"/>
                  </a:lnTo>
                  <a:lnTo>
                    <a:pt x="288" y="144"/>
                  </a:lnTo>
                  <a:lnTo>
                    <a:pt x="312" y="108"/>
                  </a:lnTo>
                  <a:lnTo>
                    <a:pt x="336" y="72"/>
                  </a:lnTo>
                  <a:lnTo>
                    <a:pt x="348" y="36"/>
                  </a:lnTo>
                  <a:lnTo>
                    <a:pt x="372" y="0"/>
                  </a:lnTo>
                </a:path>
              </a:pathLst>
            </a:custGeom>
            <a:noFill/>
            <a:ln w="285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Oval 15"/>
            <p:cNvSpPr>
              <a:spLocks noChangeArrowheads="1"/>
            </p:cNvSpPr>
            <p:nvPr/>
          </p:nvSpPr>
          <p:spPr bwMode="auto">
            <a:xfrm>
              <a:off x="2260" y="2644"/>
              <a:ext cx="40" cy="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447800" y="4425950"/>
            <a:ext cx="7537450" cy="2349500"/>
            <a:chOff x="912" y="2788"/>
            <a:chExt cx="4748" cy="1480"/>
          </a:xfrm>
        </p:grpSpPr>
        <p:sp>
          <p:nvSpPr>
            <p:cNvPr id="6151" name="Oval 17"/>
            <p:cNvSpPr>
              <a:spLocks noChangeArrowheads="1"/>
            </p:cNvSpPr>
            <p:nvPr/>
          </p:nvSpPr>
          <p:spPr bwMode="auto">
            <a:xfrm>
              <a:off x="4132" y="2788"/>
              <a:ext cx="1528" cy="14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" name="Rectangle 18"/>
            <p:cNvSpPr>
              <a:spLocks noChangeArrowheads="1"/>
            </p:cNvSpPr>
            <p:nvPr/>
          </p:nvSpPr>
          <p:spPr bwMode="auto">
            <a:xfrm>
              <a:off x="4455" y="3102"/>
              <a:ext cx="923" cy="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3200" b="1"/>
                <a:t> 2n=46</a:t>
              </a:r>
            </a:p>
            <a:p>
              <a:pPr eaLnBrk="0" hangingPunct="0"/>
              <a:r>
                <a:rPr lang="en-US" sz="3200" b="1"/>
                <a:t>zygote</a:t>
              </a:r>
            </a:p>
          </p:txBody>
        </p:sp>
        <p:sp>
          <p:nvSpPr>
            <p:cNvPr id="6153" name="Freeform 19"/>
            <p:cNvSpPr>
              <a:spLocks/>
            </p:cNvSpPr>
            <p:nvPr/>
          </p:nvSpPr>
          <p:spPr bwMode="auto">
            <a:xfrm>
              <a:off x="912" y="3552"/>
              <a:ext cx="2976" cy="456"/>
            </a:xfrm>
            <a:custGeom>
              <a:avLst/>
              <a:gdLst>
                <a:gd name="T0" fmla="*/ 322 w 2368"/>
                <a:gd name="T1" fmla="*/ 0 h 648"/>
                <a:gd name="T2" fmla="*/ 442 w 2368"/>
                <a:gd name="T3" fmla="*/ 405 h 648"/>
                <a:gd name="T4" fmla="*/ 2976 w 2368"/>
                <a:gd name="T5" fmla="*/ 304 h 648"/>
                <a:gd name="T6" fmla="*/ 0 60000 65536"/>
                <a:gd name="T7" fmla="*/ 0 60000 65536"/>
                <a:gd name="T8" fmla="*/ 0 60000 65536"/>
                <a:gd name="T9" fmla="*/ 0 w 2368"/>
                <a:gd name="T10" fmla="*/ 0 h 648"/>
                <a:gd name="T11" fmla="*/ 2368 w 2368"/>
                <a:gd name="T12" fmla="*/ 648 h 6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68" h="648">
                  <a:moveTo>
                    <a:pt x="256" y="0"/>
                  </a:moveTo>
                  <a:cubicBezTo>
                    <a:pt x="128" y="252"/>
                    <a:pt x="0" y="504"/>
                    <a:pt x="352" y="576"/>
                  </a:cubicBezTo>
                  <a:cubicBezTo>
                    <a:pt x="704" y="648"/>
                    <a:pt x="2032" y="456"/>
                    <a:pt x="2368" y="432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754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 autoUpdateAnimBg="0"/>
      <p:bldP spid="717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Asexual reproduction </a:t>
            </a:r>
            <a:r>
              <a:rPr lang="en-US" dirty="0"/>
              <a:t>involves a single parent. </a:t>
            </a:r>
            <a:endParaRPr lang="en-US" dirty="0" smtClean="0"/>
          </a:p>
          <a:p>
            <a:r>
              <a:rPr lang="en-US" dirty="0"/>
              <a:t>genetically identical </a:t>
            </a:r>
            <a:r>
              <a:rPr lang="en-US" dirty="0" smtClean="0"/>
              <a:t>offspring </a:t>
            </a:r>
          </a:p>
          <a:p>
            <a:r>
              <a:rPr lang="en-US" dirty="0" smtClean="0"/>
              <a:t>All </a:t>
            </a:r>
            <a:r>
              <a:rPr lang="en-US" dirty="0"/>
              <a:t>prokaryotes and some eukaryotes </a:t>
            </a:r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/>
              <a:t>be very </a:t>
            </a:r>
            <a:r>
              <a:rPr lang="en-US" dirty="0" smtClean="0"/>
              <a:t>rapid</a:t>
            </a:r>
          </a:p>
          <a:p>
            <a:pPr lvl="1"/>
            <a:r>
              <a:rPr lang="en-US" dirty="0" smtClean="0"/>
              <a:t>allows </a:t>
            </a:r>
            <a:r>
              <a:rPr lang="en-US" dirty="0"/>
              <a:t>them to crowd out other organisms that reproduce more </a:t>
            </a:r>
            <a:r>
              <a:rPr lang="en-US" dirty="0" smtClean="0"/>
              <a:t>slowly</a:t>
            </a:r>
          </a:p>
        </p:txBody>
      </p:sp>
    </p:spTree>
    <p:extLst>
      <p:ext uri="{BB962C8B-B14F-4D97-AF65-F5344CB8AC3E}">
        <p14:creationId xmlns:p14="http://schemas.microsoft.com/office/powerpoint/2010/main" val="29472089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types of asexual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3340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Binary fission </a:t>
            </a:r>
            <a:r>
              <a:rPr lang="en-US" sz="2000" b="1" dirty="0" smtClean="0"/>
              <a:t>- </a:t>
            </a:r>
            <a:r>
              <a:rPr lang="en-US" sz="2000" dirty="0" smtClean="0"/>
              <a:t>a </a:t>
            </a:r>
            <a:r>
              <a:rPr lang="en-US" sz="2000" dirty="0"/>
              <a:t>parent cell splits into two identical daughter </a:t>
            </a:r>
            <a:r>
              <a:rPr lang="en-US" sz="2000" dirty="0" smtClean="0"/>
              <a:t>cells (E. Coli)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Fragmentation </a:t>
            </a:r>
            <a:r>
              <a:rPr lang="en-US" sz="2000" dirty="0" smtClean="0">
                <a:solidFill>
                  <a:srgbClr val="FF0000"/>
                </a:solidFill>
              </a:rPr>
              <a:t>- a </a:t>
            </a:r>
            <a:r>
              <a:rPr lang="en-US" sz="2000" dirty="0">
                <a:solidFill>
                  <a:srgbClr val="FF0000"/>
                </a:solidFill>
              </a:rPr>
              <a:t>parent organism breaks into </a:t>
            </a:r>
            <a:r>
              <a:rPr lang="en-US" sz="2000" dirty="0" smtClean="0">
                <a:solidFill>
                  <a:srgbClr val="FF0000"/>
                </a:solidFill>
              </a:rPr>
              <a:t>pieces </a:t>
            </a:r>
            <a:r>
              <a:rPr lang="en-US" sz="2000" dirty="0">
                <a:solidFill>
                  <a:srgbClr val="FF0000"/>
                </a:solidFill>
              </a:rPr>
              <a:t>and each </a:t>
            </a:r>
            <a:r>
              <a:rPr lang="en-US" sz="2000" dirty="0" smtClean="0">
                <a:solidFill>
                  <a:srgbClr val="FF0000"/>
                </a:solidFill>
              </a:rPr>
              <a:t>piece develops </a:t>
            </a:r>
            <a:r>
              <a:rPr lang="en-US" sz="2000" dirty="0">
                <a:solidFill>
                  <a:srgbClr val="FF0000"/>
                </a:solidFill>
              </a:rPr>
              <a:t>into a new </a:t>
            </a:r>
            <a:r>
              <a:rPr lang="en-US" sz="2000" dirty="0" smtClean="0">
                <a:solidFill>
                  <a:srgbClr val="FF0000"/>
                </a:solidFill>
              </a:rPr>
              <a:t>organism (Starfish – sailors thought they were killing them… not so much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)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</a:rPr>
              <a:t>Budding </a:t>
            </a:r>
            <a:r>
              <a:rPr lang="en-US" sz="2000" dirty="0" smtClean="0">
                <a:solidFill>
                  <a:srgbClr val="7030A0"/>
                </a:solidFill>
              </a:rPr>
              <a:t>- a </a:t>
            </a:r>
            <a:r>
              <a:rPr lang="en-US" sz="2000" dirty="0">
                <a:solidFill>
                  <a:srgbClr val="7030A0"/>
                </a:solidFill>
              </a:rPr>
              <a:t>parent cell forms a bubble-like bud. The bud stays attached to the parent cell while it grows and develops. When the bud is fully developed, it breaks away from the parent cell and forms a new organism. </a:t>
            </a:r>
            <a:endParaRPr lang="en-US" sz="20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- </a:t>
            </a:r>
            <a:r>
              <a:rPr lang="en-US" sz="2000" dirty="0" smtClean="0"/>
              <a:t>JELLYFISH </a:t>
            </a:r>
            <a:r>
              <a:rPr lang="en-US" sz="2000" dirty="0"/>
              <a:t>don’t rely solely on budding to </a:t>
            </a:r>
            <a:r>
              <a:rPr lang="en-US" sz="2000" dirty="0" smtClean="0"/>
              <a:t>reproduce –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 </a:t>
            </a:r>
            <a:r>
              <a:rPr lang="en-US" sz="2000" dirty="0"/>
              <a:t>release a sperm </a:t>
            </a:r>
            <a:r>
              <a:rPr lang="en-US" sz="2000" dirty="0" smtClean="0"/>
              <a:t>&amp; egg </a:t>
            </a:r>
            <a:r>
              <a:rPr lang="en-US" sz="2000" dirty="0"/>
              <a:t>into </a:t>
            </a:r>
            <a:r>
              <a:rPr lang="en-US" sz="2000" dirty="0" smtClean="0"/>
              <a:t>the H20. Zygote grows </a:t>
            </a:r>
            <a:r>
              <a:rPr lang="en-US" sz="2000" dirty="0"/>
              <a:t>into a basic organism called a polyp, which lives attached to the base of a rock. The polyp then grows, before releasing a genetically identical bud of itself, that grows into an adult jellyfish.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857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involves </a:t>
            </a:r>
            <a:r>
              <a:rPr lang="en-US" dirty="0"/>
              <a:t>two </a:t>
            </a:r>
            <a:r>
              <a:rPr lang="en-US" dirty="0" smtClean="0"/>
              <a:t>parents</a:t>
            </a:r>
          </a:p>
          <a:p>
            <a:r>
              <a:rPr lang="en-US" dirty="0" smtClean="0"/>
              <a:t>parents </a:t>
            </a:r>
            <a:r>
              <a:rPr lang="en-US" dirty="0"/>
              <a:t>produce </a:t>
            </a:r>
            <a:r>
              <a:rPr lang="en-US" b="1" dirty="0" smtClean="0"/>
              <a:t>gametes </a:t>
            </a:r>
          </a:p>
          <a:p>
            <a:r>
              <a:rPr lang="en-US" dirty="0" smtClean="0"/>
              <a:t>Gametes </a:t>
            </a:r>
            <a:r>
              <a:rPr lang="en-US" dirty="0"/>
              <a:t>are </a:t>
            </a:r>
            <a:r>
              <a:rPr lang="en-US" b="1" dirty="0"/>
              <a:t>haploid</a:t>
            </a:r>
            <a:r>
              <a:rPr lang="en-US" dirty="0"/>
              <a:t> </a:t>
            </a:r>
            <a:r>
              <a:rPr lang="en-US" dirty="0" smtClean="0"/>
              <a:t>cells</a:t>
            </a:r>
          </a:p>
          <a:p>
            <a:r>
              <a:rPr lang="en-US" dirty="0" smtClean="0"/>
              <a:t>two </a:t>
            </a:r>
            <a:r>
              <a:rPr lang="en-US" dirty="0"/>
              <a:t>gametes unite is called </a:t>
            </a:r>
            <a:r>
              <a:rPr lang="en-US" b="1" dirty="0"/>
              <a:t>fertilization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fertilized cell </a:t>
            </a:r>
            <a:r>
              <a:rPr lang="en-US" dirty="0" smtClean="0"/>
              <a:t>is a </a:t>
            </a:r>
            <a:r>
              <a:rPr lang="en-US" b="1" dirty="0"/>
              <a:t>zygote</a:t>
            </a:r>
            <a:r>
              <a:rPr lang="en-US" dirty="0"/>
              <a:t> 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zygote is </a:t>
            </a:r>
            <a:r>
              <a:rPr lang="en-US" b="1" dirty="0"/>
              <a:t>diploid</a:t>
            </a:r>
            <a:r>
              <a:rPr lang="en-US" dirty="0"/>
              <a:t> </a:t>
            </a:r>
            <a:r>
              <a:rPr lang="en-US" dirty="0" smtClean="0"/>
              <a:t>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532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Sexual vs. Asexual Reproduction</a:t>
            </a:r>
          </a:p>
        </p:txBody>
      </p:sp>
      <p:sp>
        <p:nvSpPr>
          <p:cNvPr id="23555" name="Text Placeholder 4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040188" cy="639762"/>
          </a:xfrm>
        </p:spPr>
        <p:txBody>
          <a:bodyPr/>
          <a:lstStyle/>
          <a:p>
            <a:pPr eaLnBrk="1" hangingPunct="1"/>
            <a:r>
              <a:rPr lang="en-US" dirty="0" smtClean="0"/>
              <a:t>Asexual</a:t>
            </a:r>
          </a:p>
        </p:txBody>
      </p:sp>
      <p:sp>
        <p:nvSpPr>
          <p:cNvPr id="23556" name="Content Placeholder 2"/>
          <p:cNvSpPr>
            <a:spLocks noGrp="1"/>
          </p:cNvSpPr>
          <p:nvPr>
            <p:ph sz="half" idx="2"/>
          </p:nvPr>
        </p:nvSpPr>
        <p:spPr>
          <a:xfrm>
            <a:off x="304800" y="1752600"/>
            <a:ext cx="3962400" cy="2895600"/>
          </a:xfrm>
        </p:spPr>
        <p:txBody>
          <a:bodyPr/>
          <a:lstStyle/>
          <a:p>
            <a:pPr eaLnBrk="1" hangingPunct="1"/>
            <a:r>
              <a:rPr lang="en-US" dirty="0" smtClean="0"/>
              <a:t>Organisms inherit all chromosomes from single parent</a:t>
            </a:r>
          </a:p>
          <a:p>
            <a:pPr lvl="1" eaLnBrk="1" hangingPunct="1"/>
            <a:r>
              <a:rPr lang="en-US" dirty="0" smtClean="0"/>
              <a:t>Genetically identical</a:t>
            </a:r>
          </a:p>
          <a:p>
            <a:pPr eaLnBrk="1" hangingPunct="1"/>
            <a:r>
              <a:rPr lang="en-US" dirty="0" smtClean="0"/>
              <a:t>Little energy</a:t>
            </a:r>
          </a:p>
          <a:p>
            <a:pPr eaLnBrk="1" hangingPunct="1"/>
            <a:r>
              <a:rPr lang="en-US" dirty="0" smtClean="0"/>
              <a:t>No mate needed</a:t>
            </a:r>
          </a:p>
          <a:p>
            <a:pPr eaLnBrk="1" hangingPunct="1"/>
            <a:r>
              <a:rPr lang="en-US" dirty="0" smtClean="0"/>
              <a:t>Good for stable </a:t>
            </a:r>
            <a:r>
              <a:rPr lang="en-US" dirty="0" err="1" smtClean="0"/>
              <a:t>env’t</a:t>
            </a:r>
            <a:endParaRPr lang="en-US" dirty="0" smtClean="0"/>
          </a:p>
          <a:p>
            <a:pPr eaLnBrk="1" hangingPunct="1"/>
            <a:r>
              <a:rPr lang="en-US" dirty="0" smtClean="0"/>
              <a:t>Bacteria</a:t>
            </a:r>
          </a:p>
        </p:txBody>
      </p:sp>
      <p:sp>
        <p:nvSpPr>
          <p:cNvPr id="23557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8200" y="1066800"/>
            <a:ext cx="4041775" cy="639762"/>
          </a:xfrm>
        </p:spPr>
        <p:txBody>
          <a:bodyPr/>
          <a:lstStyle/>
          <a:p>
            <a:pPr eaLnBrk="1" hangingPunct="1"/>
            <a:r>
              <a:rPr lang="en-US" dirty="0" smtClean="0"/>
              <a:t>Sexual</a:t>
            </a:r>
          </a:p>
        </p:txBody>
      </p:sp>
      <p:sp>
        <p:nvSpPr>
          <p:cNvPr id="23558" name="Content Placeholder 6"/>
          <p:cNvSpPr>
            <a:spLocks noGrp="1"/>
          </p:cNvSpPr>
          <p:nvPr>
            <p:ph sz="quarter" idx="4"/>
          </p:nvPr>
        </p:nvSpPr>
        <p:spPr>
          <a:xfrm>
            <a:off x="4648200" y="1752600"/>
            <a:ext cx="4041775" cy="2168525"/>
          </a:xfrm>
        </p:spPr>
        <p:txBody>
          <a:bodyPr/>
          <a:lstStyle/>
          <a:p>
            <a:pPr eaLnBrk="1" hangingPunct="1"/>
            <a:r>
              <a:rPr lang="en-US" dirty="0" smtClean="0"/>
              <a:t>Chromosomes from 2 parents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Genetic variation</a:t>
            </a:r>
          </a:p>
          <a:p>
            <a:pPr lvl="1" eaLnBrk="1" hangingPunct="1"/>
            <a:r>
              <a:rPr lang="en-US" dirty="0" smtClean="0"/>
              <a:t>Good for changing </a:t>
            </a:r>
            <a:r>
              <a:rPr lang="en-US" dirty="0" err="1" smtClean="0"/>
              <a:t>env’t</a:t>
            </a:r>
            <a:endParaRPr lang="en-US" dirty="0" smtClean="0"/>
          </a:p>
          <a:p>
            <a:pPr eaLnBrk="1" hangingPunct="1"/>
            <a:r>
              <a:rPr lang="en-US" dirty="0" smtClean="0"/>
              <a:t>Most animals/organisms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38400" y="5105400"/>
            <a:ext cx="6400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Calibri" pitchFamily="34" charset="0"/>
              </a:rPr>
              <a:t>Why reproduce sexually?</a:t>
            </a:r>
          </a:p>
          <a:p>
            <a:r>
              <a:rPr lang="en-US" sz="3000" dirty="0">
                <a:solidFill>
                  <a:srgbClr val="FF0000"/>
                </a:solidFill>
                <a:latin typeface="Calibri" pitchFamily="34" charset="0"/>
              </a:rPr>
              <a:t>Greater chance of beneficial mutations</a:t>
            </a:r>
          </a:p>
          <a:p>
            <a:pPr>
              <a:buFont typeface="Arial" charset="0"/>
              <a:buChar char="•"/>
            </a:pPr>
            <a:r>
              <a:rPr lang="en-US" sz="3000" dirty="0">
                <a:solidFill>
                  <a:srgbClr val="FF0000"/>
                </a:solidFill>
                <a:latin typeface="Calibri" pitchFamily="34" charset="0"/>
              </a:rPr>
              <a:t>Crossing over, random assortment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23556" grpId="0" uiExpand="1" build="p"/>
      <p:bldP spid="23557" grpId="0" build="p"/>
      <p:bldP spid="23558" grpId="0" uiExpand="1" build="p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Check the correct box for each description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302322"/>
              </p:ext>
            </p:extLst>
          </p:nvPr>
        </p:nvGraphicFramePr>
        <p:xfrm>
          <a:off x="152400" y="1287463"/>
          <a:ext cx="8382000" cy="4635593"/>
        </p:xfrm>
        <a:graphic>
          <a:graphicData uri="http://schemas.openxmlformats.org/drawingml/2006/table">
            <a:tbl>
              <a:tblPr/>
              <a:tblGrid>
                <a:gridCol w="3810000"/>
                <a:gridCol w="2362200"/>
                <a:gridCol w="2209800"/>
              </a:tblGrid>
              <a:tr h="440686">
                <a:tc>
                  <a:txBody>
                    <a:bodyPr/>
                    <a:lstStyle/>
                    <a:p>
                      <a:r>
                        <a:rPr lang="en-US" dirty="0"/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Meiosis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Mitosis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777">
                <a:tc>
                  <a:txBody>
                    <a:bodyPr/>
                    <a:lstStyle/>
                    <a:p>
                      <a:r>
                        <a:rPr lang="en-US" dirty="0" smtClean="0"/>
                        <a:t>1. Two </a:t>
                      </a:r>
                      <a:r>
                        <a:rPr lang="en-US" dirty="0"/>
                        <a:t>cell divisions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777">
                <a:tc>
                  <a:txBody>
                    <a:bodyPr/>
                    <a:lstStyle/>
                    <a:p>
                      <a:r>
                        <a:rPr lang="en-US" dirty="0" smtClean="0"/>
                        <a:t>2. Occurs in gametes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573">
                <a:tc>
                  <a:txBody>
                    <a:bodyPr/>
                    <a:lstStyle/>
                    <a:p>
                      <a:r>
                        <a:rPr lang="en-US" dirty="0" smtClean="0"/>
                        <a:t>3. Half</a:t>
                      </a:r>
                      <a:r>
                        <a:rPr lang="en-US" baseline="0" dirty="0" smtClean="0"/>
                        <a:t> the original chromosomes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201">
                <a:tc>
                  <a:txBody>
                    <a:bodyPr/>
                    <a:lstStyle/>
                    <a:p>
                      <a:r>
                        <a:rPr lang="en-US" dirty="0" smtClean="0"/>
                        <a:t>4. Homologous Chromosomes </a:t>
                      </a:r>
                      <a:r>
                        <a:rPr lang="en-US" dirty="0"/>
                        <a:t>pair up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777">
                <a:tc>
                  <a:txBody>
                    <a:bodyPr/>
                    <a:lstStyle/>
                    <a:p>
                      <a:r>
                        <a:rPr lang="en-US" dirty="0" smtClean="0"/>
                        <a:t>5. Creates</a:t>
                      </a:r>
                      <a:r>
                        <a:rPr lang="en-US" baseline="0" dirty="0" smtClean="0"/>
                        <a:t> identical cells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777">
                <a:tc>
                  <a:txBody>
                    <a:bodyPr/>
                    <a:lstStyle/>
                    <a:p>
                      <a:r>
                        <a:rPr lang="en-US" dirty="0" smtClean="0"/>
                        <a:t>6. Four </a:t>
                      </a:r>
                      <a:r>
                        <a:rPr lang="en-US" dirty="0"/>
                        <a:t>daughter cells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573">
                <a:tc>
                  <a:txBody>
                    <a:bodyPr/>
                    <a:lstStyle/>
                    <a:p>
                      <a:r>
                        <a:rPr lang="en-US" dirty="0" smtClean="0"/>
                        <a:t>7. Same #of c</a:t>
                      </a:r>
                      <a:r>
                        <a:rPr lang="en-US" baseline="0" dirty="0" smtClean="0"/>
                        <a:t>hromosomes at end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 cstate="print"/>
          <a:srcRect l="1802" t="45453" r="73874" b="20457"/>
          <a:stretch>
            <a:fillRect/>
          </a:stretch>
        </p:blipFill>
        <p:spPr bwMode="auto">
          <a:xfrm>
            <a:off x="1524000" y="5334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28828" t="45453" r="45946" b="20457"/>
          <a:stretch>
            <a:fillRect/>
          </a:stretch>
        </p:blipFill>
        <p:spPr bwMode="auto">
          <a:xfrm>
            <a:off x="5486400" y="533400"/>
            <a:ext cx="243840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56757" t="41666" r="24324" b="15405"/>
          <a:stretch>
            <a:fillRect/>
          </a:stretch>
        </p:blipFill>
        <p:spPr bwMode="auto">
          <a:xfrm>
            <a:off x="1447800" y="3733800"/>
            <a:ext cx="1752600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77477" t="39140" r="3604" b="14143"/>
          <a:stretch>
            <a:fillRect/>
          </a:stretch>
        </p:blipFill>
        <p:spPr bwMode="auto">
          <a:xfrm>
            <a:off x="5943600" y="3124200"/>
            <a:ext cx="1905000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381000" y="4572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1. Prophase I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239000" y="3048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2. Metaphase I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2400" y="61722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3. Anaphase I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4000" y="6488113"/>
            <a:ext cx="3276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4. Telophase/Cytokinesis I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962400" y="1524000"/>
            <a:ext cx="1219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3200400" y="2590800"/>
            <a:ext cx="2286000" cy="1295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114800" y="4953000"/>
            <a:ext cx="1219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3773" t="18867" r="75471" b="53459"/>
          <a:stretch>
            <a:fillRect/>
          </a:stretch>
        </p:blipFill>
        <p:spPr bwMode="auto">
          <a:xfrm>
            <a:off x="457200" y="4572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 l="3773" t="54089" r="75471" b="18237"/>
          <a:stretch>
            <a:fillRect/>
          </a:stretch>
        </p:blipFill>
        <p:spPr bwMode="auto">
          <a:xfrm>
            <a:off x="457200" y="3657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1133" t="18867" r="47169" b="18237"/>
          <a:stretch>
            <a:fillRect/>
          </a:stretch>
        </p:blipFill>
        <p:spPr bwMode="auto">
          <a:xfrm>
            <a:off x="2895600" y="838200"/>
            <a:ext cx="1752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8492" t="16351" r="23586" b="15723"/>
          <a:stretch>
            <a:fillRect/>
          </a:stretch>
        </p:blipFill>
        <p:spPr bwMode="auto">
          <a:xfrm>
            <a:off x="5562600" y="914400"/>
            <a:ext cx="1447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83961" t="16351" r="1888" b="13206"/>
          <a:stretch>
            <a:fillRect/>
          </a:stretch>
        </p:blipFill>
        <p:spPr bwMode="auto">
          <a:xfrm>
            <a:off x="7620000" y="990600"/>
            <a:ext cx="1143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2286000" y="1447800"/>
            <a:ext cx="685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800600" y="1676400"/>
            <a:ext cx="5334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86000" y="4191000"/>
            <a:ext cx="6096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48200" y="3962400"/>
            <a:ext cx="838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934200" y="1600200"/>
            <a:ext cx="609600" cy="76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934200" y="3657600"/>
            <a:ext cx="5334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010400" y="2514600"/>
            <a:ext cx="609600" cy="76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010400" y="4648200"/>
            <a:ext cx="5334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7" name="TextBox 24"/>
          <p:cNvSpPr txBox="1">
            <a:spLocks noChangeArrowheads="1"/>
          </p:cNvSpPr>
          <p:nvPr/>
        </p:nvSpPr>
        <p:spPr bwMode="auto">
          <a:xfrm>
            <a:off x="152400" y="2438400"/>
            <a:ext cx="2209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dirty="0">
                <a:latin typeface="Calibri" pitchFamily="34" charset="0"/>
              </a:rPr>
              <a:t>Prophase II</a:t>
            </a:r>
          </a:p>
          <a:p>
            <a:pPr marL="342900" indent="-342900"/>
            <a:r>
              <a:rPr lang="en-US" dirty="0">
                <a:latin typeface="Calibri" pitchFamily="34" charset="0"/>
              </a:rPr>
              <a:t>Cells from Meiosis I 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667000" y="25908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2. Metaphase II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562600" y="4572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3. Anaphase II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934200" y="5562600"/>
            <a:ext cx="190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4. Telophase II</a:t>
            </a:r>
          </a:p>
          <a:p>
            <a:r>
              <a:rPr lang="en-US">
                <a:latin typeface="Calibri" pitchFamily="34" charset="0"/>
              </a:rPr>
              <a:t>/Cytokinesis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10600" cy="14478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Meiosis</a:t>
            </a:r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”gametes”, </a:t>
            </a:r>
            <a:r>
              <a:rPr lang="en-US" sz="2400" b="1" dirty="0" smtClean="0"/>
              <a:t>with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half</a:t>
            </a:r>
            <a:r>
              <a:rPr lang="en-US" sz="2400" dirty="0" smtClean="0"/>
              <a:t> </a:t>
            </a:r>
            <a:r>
              <a:rPr lang="en-US" sz="2400" b="1" dirty="0" smtClean="0"/>
              <a:t>the number of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chromosomes,</a:t>
            </a:r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smtClean="0"/>
              <a:t>are produced.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9144000" cy="3687763"/>
          </a:xfrm>
        </p:spPr>
        <p:txBody>
          <a:bodyPr lIns="90488" tIns="44450" rIns="90488" bIns="44450"/>
          <a:lstStyle/>
          <a:p>
            <a:pPr algn="ctr" eaLnBrk="1" hangingPunct="1">
              <a:buFontTx/>
              <a:buNone/>
              <a:defRPr/>
            </a:pPr>
            <a:r>
              <a:rPr lang="en-US" sz="2800" dirty="0" smtClean="0"/>
              <a:t>During Meiosis diploid cells are reduced to haploid cells</a:t>
            </a:r>
          </a:p>
          <a:p>
            <a:pPr eaLnBrk="1" hangingPunct="1">
              <a:buFontTx/>
              <a:buNone/>
              <a:defRPr/>
            </a:pPr>
            <a:endParaRPr lang="en-US" sz="1600" dirty="0" smtClean="0"/>
          </a:p>
          <a:p>
            <a:pPr algn="ctr" eaLnBrk="1" hangingPunct="1">
              <a:buFontTx/>
              <a:buNone/>
              <a:defRPr/>
            </a:pP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Diploid (2n)     </a:t>
            </a: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	Haploid (n)</a:t>
            </a:r>
          </a:p>
          <a:p>
            <a:pPr algn="ctr" eaLnBrk="1" hangingPunct="1">
              <a:buFontTx/>
              <a:buNone/>
              <a:defRPr/>
            </a:pPr>
            <a:endParaRPr lang="en-US" b="1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  <a:p>
            <a:pPr algn="ctr" eaLnBrk="1" hangingPunct="1">
              <a:buFontTx/>
              <a:buNone/>
              <a:defRPr/>
            </a:pP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If Meiosis did not occur the chromosome number in each new generation would double…. The offspring would die.</a:t>
            </a:r>
            <a:endParaRPr lang="en-US" b="1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en-US" sz="2000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21179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autoUpdateAnimBg="0"/>
      <p:bldP spid="1536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MEIOSIS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Interphase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Meiosis I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Meiosis II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057400" y="2514600"/>
            <a:ext cx="914400" cy="6096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24200" y="2590800"/>
            <a:ext cx="2590800" cy="584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Metaphase I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133600" y="2971800"/>
            <a:ext cx="990600" cy="3048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71800" y="1981200"/>
            <a:ext cx="2286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Prophase I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33600" y="3429000"/>
            <a:ext cx="10668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76600" y="3124200"/>
            <a:ext cx="2514600" cy="584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Anaphase I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057400" y="3657600"/>
            <a:ext cx="1066800" cy="2286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00400" y="3581400"/>
            <a:ext cx="2362200" cy="584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Telophase</a:t>
            </a:r>
            <a:r>
              <a:rPr lang="en-US" sz="3200" dirty="0" smtClean="0">
                <a:solidFill>
                  <a:srgbClr val="FF0000"/>
                </a:solidFill>
              </a:rPr>
              <a:t> I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209800" y="4724400"/>
            <a:ext cx="1066800" cy="6858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57600" y="6019800"/>
            <a:ext cx="27432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+mn-lt"/>
              </a:rPr>
              <a:t>Telophase</a:t>
            </a:r>
            <a:r>
              <a:rPr lang="en-US" sz="3200" dirty="0" smtClean="0">
                <a:solidFill>
                  <a:srgbClr val="0070C0"/>
                </a:solidFill>
                <a:latin typeface="+mn-lt"/>
              </a:rPr>
              <a:t> II</a:t>
            </a:r>
            <a:endParaRPr lang="en-US" sz="3200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209800" y="5195455"/>
            <a:ext cx="1239982" cy="36714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29000" y="4343400"/>
            <a:ext cx="2286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n-lt"/>
              </a:rPr>
              <a:t>Prophase II</a:t>
            </a:r>
            <a:endParaRPr lang="en-US" sz="3200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286000" y="5715000"/>
            <a:ext cx="129540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05200" y="4876800"/>
            <a:ext cx="26670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n-lt"/>
              </a:rPr>
              <a:t>Metaphase II</a:t>
            </a:r>
            <a:endParaRPr lang="en-US" sz="3200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438400" y="5867400"/>
            <a:ext cx="1143000" cy="3048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57600" y="5410200"/>
            <a:ext cx="25146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n-lt"/>
              </a:rPr>
              <a:t>Anaphase II</a:t>
            </a:r>
            <a:endParaRPr lang="en-US" sz="3200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81000" y="381000"/>
            <a:ext cx="1600200" cy="1524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86000" y="1143000"/>
            <a:ext cx="9144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343400" y="2819400"/>
            <a:ext cx="1676400" cy="13716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505200" y="457200"/>
            <a:ext cx="1600200" cy="1524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781800" y="1905000"/>
            <a:ext cx="1600200" cy="1524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934200" y="304800"/>
            <a:ext cx="1600200" cy="1524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1000" y="5029200"/>
            <a:ext cx="1600200" cy="1524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438400" y="4953000"/>
            <a:ext cx="1600200" cy="1524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72000" y="4953000"/>
            <a:ext cx="1600200" cy="1524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58000" y="4953000"/>
            <a:ext cx="1600200" cy="15240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486400" y="1143000"/>
            <a:ext cx="9144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62000" y="7620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2n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7086600" y="24384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2n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7239000" y="838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2n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3886200" y="9144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4n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7315200" y="5410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5029200" y="5410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2895600" y="5410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914400" y="54864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1752600" y="1524000"/>
            <a:ext cx="20574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Interphase</a:t>
            </a:r>
            <a:r>
              <a:rPr lang="en-US" sz="2800" dirty="0" smtClean="0"/>
              <a:t>/ DNA replicates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5105400" y="129540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Meiosis I</a:t>
            </a:r>
            <a:endParaRPr 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3657600" y="289560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Meiosis II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b="1" smtClean="0">
                <a:solidFill>
                  <a:srgbClr val="9234D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Prophase I</a:t>
            </a:r>
            <a:r>
              <a:rPr lang="en-US" sz="28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  <a:r>
              <a:rPr lang="en-US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Synapsis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8382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3200"/>
              <a:t>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96938" y="2146300"/>
            <a:ext cx="7497762" cy="3740150"/>
            <a:chOff x="565" y="1352"/>
            <a:chExt cx="4723" cy="2356"/>
          </a:xfrm>
        </p:grpSpPr>
        <p:sp>
          <p:nvSpPr>
            <p:cNvPr id="23572" name="Freeform 6"/>
            <p:cNvSpPr>
              <a:spLocks/>
            </p:cNvSpPr>
            <p:nvPr/>
          </p:nvSpPr>
          <p:spPr bwMode="auto">
            <a:xfrm>
              <a:off x="877" y="1352"/>
              <a:ext cx="379" cy="2296"/>
            </a:xfrm>
            <a:custGeom>
              <a:avLst/>
              <a:gdLst>
                <a:gd name="T0" fmla="*/ 93 w 379"/>
                <a:gd name="T1" fmla="*/ 1176 h 2296"/>
                <a:gd name="T2" fmla="*/ 93 w 379"/>
                <a:gd name="T3" fmla="*/ 1248 h 2296"/>
                <a:gd name="T4" fmla="*/ 69 w 379"/>
                <a:gd name="T5" fmla="*/ 1320 h 2296"/>
                <a:gd name="T6" fmla="*/ 46 w 379"/>
                <a:gd name="T7" fmla="*/ 1391 h 2296"/>
                <a:gd name="T8" fmla="*/ 31 w 379"/>
                <a:gd name="T9" fmla="*/ 1463 h 2296"/>
                <a:gd name="T10" fmla="*/ 21 w 379"/>
                <a:gd name="T11" fmla="*/ 1547 h 2296"/>
                <a:gd name="T12" fmla="*/ 7 w 379"/>
                <a:gd name="T13" fmla="*/ 1643 h 2296"/>
                <a:gd name="T14" fmla="*/ 6 w 379"/>
                <a:gd name="T15" fmla="*/ 1727 h 2296"/>
                <a:gd name="T16" fmla="*/ 4 w 379"/>
                <a:gd name="T17" fmla="*/ 1811 h 2296"/>
                <a:gd name="T18" fmla="*/ 25 w 379"/>
                <a:gd name="T19" fmla="*/ 1931 h 2296"/>
                <a:gd name="T20" fmla="*/ 36 w 379"/>
                <a:gd name="T21" fmla="*/ 2004 h 2296"/>
                <a:gd name="T22" fmla="*/ 58 w 379"/>
                <a:gd name="T23" fmla="*/ 2088 h 2296"/>
                <a:gd name="T24" fmla="*/ 89 w 379"/>
                <a:gd name="T25" fmla="*/ 2173 h 2296"/>
                <a:gd name="T26" fmla="*/ 123 w 379"/>
                <a:gd name="T27" fmla="*/ 2245 h 2296"/>
                <a:gd name="T28" fmla="*/ 188 w 379"/>
                <a:gd name="T29" fmla="*/ 2294 h 2296"/>
                <a:gd name="T30" fmla="*/ 257 w 379"/>
                <a:gd name="T31" fmla="*/ 2272 h 2296"/>
                <a:gd name="T32" fmla="*/ 303 w 379"/>
                <a:gd name="T33" fmla="*/ 2212 h 2296"/>
                <a:gd name="T34" fmla="*/ 350 w 379"/>
                <a:gd name="T35" fmla="*/ 2129 h 2296"/>
                <a:gd name="T36" fmla="*/ 374 w 379"/>
                <a:gd name="T37" fmla="*/ 2046 h 2296"/>
                <a:gd name="T38" fmla="*/ 375 w 379"/>
                <a:gd name="T39" fmla="*/ 1950 h 2296"/>
                <a:gd name="T40" fmla="*/ 377 w 379"/>
                <a:gd name="T41" fmla="*/ 1830 h 2296"/>
                <a:gd name="T42" fmla="*/ 368 w 379"/>
                <a:gd name="T43" fmla="*/ 1733 h 2296"/>
                <a:gd name="T44" fmla="*/ 346 w 379"/>
                <a:gd name="T45" fmla="*/ 1649 h 2296"/>
                <a:gd name="T46" fmla="*/ 326 w 379"/>
                <a:gd name="T47" fmla="*/ 1577 h 2296"/>
                <a:gd name="T48" fmla="*/ 282 w 379"/>
                <a:gd name="T49" fmla="*/ 1504 h 2296"/>
                <a:gd name="T50" fmla="*/ 237 w 379"/>
                <a:gd name="T51" fmla="*/ 1431 h 2296"/>
                <a:gd name="T52" fmla="*/ 204 w 379"/>
                <a:gd name="T53" fmla="*/ 1358 h 2296"/>
                <a:gd name="T54" fmla="*/ 183 w 379"/>
                <a:gd name="T55" fmla="*/ 1286 h 2296"/>
                <a:gd name="T56" fmla="*/ 161 w 379"/>
                <a:gd name="T57" fmla="*/ 1213 h 2296"/>
                <a:gd name="T58" fmla="*/ 152 w 379"/>
                <a:gd name="T59" fmla="*/ 1141 h 2296"/>
                <a:gd name="T60" fmla="*/ 175 w 379"/>
                <a:gd name="T61" fmla="*/ 1070 h 2296"/>
                <a:gd name="T62" fmla="*/ 210 w 379"/>
                <a:gd name="T63" fmla="*/ 998 h 2296"/>
                <a:gd name="T64" fmla="*/ 245 w 379"/>
                <a:gd name="T65" fmla="*/ 927 h 2296"/>
                <a:gd name="T66" fmla="*/ 282 w 379"/>
                <a:gd name="T67" fmla="*/ 783 h 2296"/>
                <a:gd name="T68" fmla="*/ 318 w 379"/>
                <a:gd name="T69" fmla="*/ 592 h 2296"/>
                <a:gd name="T70" fmla="*/ 344 w 379"/>
                <a:gd name="T71" fmla="*/ 400 h 2296"/>
                <a:gd name="T72" fmla="*/ 358 w 379"/>
                <a:gd name="T73" fmla="*/ 317 h 2296"/>
                <a:gd name="T74" fmla="*/ 370 w 379"/>
                <a:gd name="T75" fmla="*/ 245 h 2296"/>
                <a:gd name="T76" fmla="*/ 371 w 379"/>
                <a:gd name="T77" fmla="*/ 173 h 2296"/>
                <a:gd name="T78" fmla="*/ 349 w 379"/>
                <a:gd name="T79" fmla="*/ 100 h 2296"/>
                <a:gd name="T80" fmla="*/ 305 w 379"/>
                <a:gd name="T81" fmla="*/ 40 h 2296"/>
                <a:gd name="T82" fmla="*/ 238 w 379"/>
                <a:gd name="T83" fmla="*/ 2 h 2296"/>
                <a:gd name="T84" fmla="*/ 171 w 379"/>
                <a:gd name="T85" fmla="*/ 0 h 2296"/>
                <a:gd name="T86" fmla="*/ 113 w 379"/>
                <a:gd name="T87" fmla="*/ 83 h 2296"/>
                <a:gd name="T88" fmla="*/ 76 w 379"/>
                <a:gd name="T89" fmla="*/ 228 h 2296"/>
                <a:gd name="T90" fmla="*/ 41 w 379"/>
                <a:gd name="T91" fmla="*/ 322 h 2296"/>
                <a:gd name="T92" fmla="*/ 28 w 379"/>
                <a:gd name="T93" fmla="*/ 407 h 2296"/>
                <a:gd name="T94" fmla="*/ 15 w 379"/>
                <a:gd name="T95" fmla="*/ 515 h 2296"/>
                <a:gd name="T96" fmla="*/ 12 w 379"/>
                <a:gd name="T97" fmla="*/ 659 h 2296"/>
                <a:gd name="T98" fmla="*/ 0 w 379"/>
                <a:gd name="T99" fmla="*/ 742 h 2296"/>
                <a:gd name="T100" fmla="*/ 22 w 379"/>
                <a:gd name="T101" fmla="*/ 815 h 2296"/>
                <a:gd name="T102" fmla="*/ 19 w 379"/>
                <a:gd name="T103" fmla="*/ 887 h 2296"/>
                <a:gd name="T104" fmla="*/ 42 w 379"/>
                <a:gd name="T105" fmla="*/ 958 h 2296"/>
                <a:gd name="T106" fmla="*/ 63 w 379"/>
                <a:gd name="T107" fmla="*/ 1032 h 2296"/>
                <a:gd name="T108" fmla="*/ 96 w 379"/>
                <a:gd name="T109" fmla="*/ 1104 h 2296"/>
                <a:gd name="T110" fmla="*/ 84 w 379"/>
                <a:gd name="T111" fmla="*/ 1140 h 22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9"/>
                <a:gd name="T169" fmla="*/ 0 h 2296"/>
                <a:gd name="T170" fmla="*/ 379 w 379"/>
                <a:gd name="T171" fmla="*/ 2296 h 22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9" h="2296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chemeClr val="accent1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Freeform 7"/>
            <p:cNvSpPr>
              <a:spLocks/>
            </p:cNvSpPr>
            <p:nvPr/>
          </p:nvSpPr>
          <p:spPr bwMode="auto">
            <a:xfrm>
              <a:off x="565" y="1388"/>
              <a:ext cx="325" cy="2272"/>
            </a:xfrm>
            <a:custGeom>
              <a:avLst/>
              <a:gdLst>
                <a:gd name="T0" fmla="*/ 308 w 325"/>
                <a:gd name="T1" fmla="*/ 1268 h 2272"/>
                <a:gd name="T2" fmla="*/ 305 w 325"/>
                <a:gd name="T3" fmla="*/ 1376 h 2272"/>
                <a:gd name="T4" fmla="*/ 301 w 325"/>
                <a:gd name="T5" fmla="*/ 1485 h 2272"/>
                <a:gd name="T6" fmla="*/ 296 w 325"/>
                <a:gd name="T7" fmla="*/ 1592 h 2272"/>
                <a:gd name="T8" fmla="*/ 292 w 325"/>
                <a:gd name="T9" fmla="*/ 1700 h 2272"/>
                <a:gd name="T10" fmla="*/ 289 w 325"/>
                <a:gd name="T11" fmla="*/ 1808 h 2272"/>
                <a:gd name="T12" fmla="*/ 295 w 325"/>
                <a:gd name="T13" fmla="*/ 1929 h 2272"/>
                <a:gd name="T14" fmla="*/ 281 w 325"/>
                <a:gd name="T15" fmla="*/ 2035 h 2272"/>
                <a:gd name="T16" fmla="*/ 245 w 325"/>
                <a:gd name="T17" fmla="*/ 2142 h 2272"/>
                <a:gd name="T18" fmla="*/ 194 w 325"/>
                <a:gd name="T19" fmla="*/ 2249 h 2272"/>
                <a:gd name="T20" fmla="*/ 93 w 325"/>
                <a:gd name="T21" fmla="*/ 2256 h 2272"/>
                <a:gd name="T22" fmla="*/ 40 w 325"/>
                <a:gd name="T23" fmla="*/ 2146 h 2272"/>
                <a:gd name="T24" fmla="*/ 9 w 325"/>
                <a:gd name="T25" fmla="*/ 2038 h 2272"/>
                <a:gd name="T26" fmla="*/ 2 w 325"/>
                <a:gd name="T27" fmla="*/ 1930 h 2272"/>
                <a:gd name="T28" fmla="*/ 6 w 325"/>
                <a:gd name="T29" fmla="*/ 1822 h 2272"/>
                <a:gd name="T30" fmla="*/ 10 w 325"/>
                <a:gd name="T31" fmla="*/ 1714 h 2272"/>
                <a:gd name="T32" fmla="*/ 37 w 325"/>
                <a:gd name="T33" fmla="*/ 1595 h 2272"/>
                <a:gd name="T34" fmla="*/ 63 w 325"/>
                <a:gd name="T35" fmla="*/ 1488 h 2272"/>
                <a:gd name="T36" fmla="*/ 89 w 325"/>
                <a:gd name="T37" fmla="*/ 1380 h 2272"/>
                <a:gd name="T38" fmla="*/ 161 w 325"/>
                <a:gd name="T39" fmla="*/ 1275 h 2272"/>
                <a:gd name="T40" fmla="*/ 221 w 325"/>
                <a:gd name="T41" fmla="*/ 1169 h 2272"/>
                <a:gd name="T42" fmla="*/ 226 w 325"/>
                <a:gd name="T43" fmla="*/ 1061 h 2272"/>
                <a:gd name="T44" fmla="*/ 150 w 325"/>
                <a:gd name="T45" fmla="*/ 949 h 2272"/>
                <a:gd name="T46" fmla="*/ 110 w 325"/>
                <a:gd name="T47" fmla="*/ 829 h 2272"/>
                <a:gd name="T48" fmla="*/ 79 w 325"/>
                <a:gd name="T49" fmla="*/ 719 h 2272"/>
                <a:gd name="T50" fmla="*/ 60 w 325"/>
                <a:gd name="T51" fmla="*/ 611 h 2272"/>
                <a:gd name="T52" fmla="*/ 42 w 325"/>
                <a:gd name="T53" fmla="*/ 501 h 2272"/>
                <a:gd name="T54" fmla="*/ 45 w 325"/>
                <a:gd name="T55" fmla="*/ 393 h 2272"/>
                <a:gd name="T56" fmla="*/ 49 w 325"/>
                <a:gd name="T57" fmla="*/ 274 h 2272"/>
                <a:gd name="T58" fmla="*/ 54 w 325"/>
                <a:gd name="T59" fmla="*/ 166 h 2272"/>
                <a:gd name="T60" fmla="*/ 70 w 325"/>
                <a:gd name="T61" fmla="*/ 58 h 2272"/>
                <a:gd name="T62" fmla="*/ 162 w 325"/>
                <a:gd name="T63" fmla="*/ 2 h 2272"/>
                <a:gd name="T64" fmla="*/ 249 w 325"/>
                <a:gd name="T65" fmla="*/ 41 h 2272"/>
                <a:gd name="T66" fmla="*/ 291 w 325"/>
                <a:gd name="T67" fmla="*/ 150 h 2272"/>
                <a:gd name="T68" fmla="*/ 310 w 325"/>
                <a:gd name="T69" fmla="*/ 259 h 2272"/>
                <a:gd name="T70" fmla="*/ 307 w 325"/>
                <a:gd name="T71" fmla="*/ 366 h 2272"/>
                <a:gd name="T72" fmla="*/ 303 w 325"/>
                <a:gd name="T73" fmla="*/ 474 h 2272"/>
                <a:gd name="T74" fmla="*/ 287 w 325"/>
                <a:gd name="T75" fmla="*/ 583 h 2272"/>
                <a:gd name="T76" fmla="*/ 283 w 325"/>
                <a:gd name="T77" fmla="*/ 690 h 2272"/>
                <a:gd name="T78" fmla="*/ 279 w 325"/>
                <a:gd name="T79" fmla="*/ 798 h 2272"/>
                <a:gd name="T80" fmla="*/ 276 w 325"/>
                <a:gd name="T81" fmla="*/ 906 h 2272"/>
                <a:gd name="T82" fmla="*/ 272 w 325"/>
                <a:gd name="T83" fmla="*/ 1014 h 2272"/>
                <a:gd name="T84" fmla="*/ 314 w 325"/>
                <a:gd name="T85" fmla="*/ 1112 h 2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2272"/>
                <a:gd name="T131" fmla="*/ 325 w 325"/>
                <a:gd name="T132" fmla="*/ 2272 h 22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2272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chemeClr val="accent1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Oval 8"/>
            <p:cNvSpPr>
              <a:spLocks noChangeArrowheads="1"/>
            </p:cNvSpPr>
            <p:nvPr/>
          </p:nvSpPr>
          <p:spPr bwMode="auto">
            <a:xfrm rot="60000">
              <a:off x="776" y="2359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Freeform 9"/>
            <p:cNvSpPr>
              <a:spLocks/>
            </p:cNvSpPr>
            <p:nvPr/>
          </p:nvSpPr>
          <p:spPr bwMode="auto">
            <a:xfrm>
              <a:off x="2413" y="1352"/>
              <a:ext cx="379" cy="2296"/>
            </a:xfrm>
            <a:custGeom>
              <a:avLst/>
              <a:gdLst>
                <a:gd name="T0" fmla="*/ 93 w 379"/>
                <a:gd name="T1" fmla="*/ 1176 h 2296"/>
                <a:gd name="T2" fmla="*/ 93 w 379"/>
                <a:gd name="T3" fmla="*/ 1248 h 2296"/>
                <a:gd name="T4" fmla="*/ 69 w 379"/>
                <a:gd name="T5" fmla="*/ 1320 h 2296"/>
                <a:gd name="T6" fmla="*/ 46 w 379"/>
                <a:gd name="T7" fmla="*/ 1391 h 2296"/>
                <a:gd name="T8" fmla="*/ 31 w 379"/>
                <a:gd name="T9" fmla="*/ 1463 h 2296"/>
                <a:gd name="T10" fmla="*/ 21 w 379"/>
                <a:gd name="T11" fmla="*/ 1547 h 2296"/>
                <a:gd name="T12" fmla="*/ 7 w 379"/>
                <a:gd name="T13" fmla="*/ 1643 h 2296"/>
                <a:gd name="T14" fmla="*/ 6 w 379"/>
                <a:gd name="T15" fmla="*/ 1727 h 2296"/>
                <a:gd name="T16" fmla="*/ 4 w 379"/>
                <a:gd name="T17" fmla="*/ 1811 h 2296"/>
                <a:gd name="T18" fmla="*/ 25 w 379"/>
                <a:gd name="T19" fmla="*/ 1931 h 2296"/>
                <a:gd name="T20" fmla="*/ 36 w 379"/>
                <a:gd name="T21" fmla="*/ 2004 h 2296"/>
                <a:gd name="T22" fmla="*/ 58 w 379"/>
                <a:gd name="T23" fmla="*/ 2088 h 2296"/>
                <a:gd name="T24" fmla="*/ 89 w 379"/>
                <a:gd name="T25" fmla="*/ 2173 h 2296"/>
                <a:gd name="T26" fmla="*/ 123 w 379"/>
                <a:gd name="T27" fmla="*/ 2245 h 2296"/>
                <a:gd name="T28" fmla="*/ 188 w 379"/>
                <a:gd name="T29" fmla="*/ 2294 h 2296"/>
                <a:gd name="T30" fmla="*/ 257 w 379"/>
                <a:gd name="T31" fmla="*/ 2272 h 2296"/>
                <a:gd name="T32" fmla="*/ 303 w 379"/>
                <a:gd name="T33" fmla="*/ 2212 h 2296"/>
                <a:gd name="T34" fmla="*/ 350 w 379"/>
                <a:gd name="T35" fmla="*/ 2129 h 2296"/>
                <a:gd name="T36" fmla="*/ 374 w 379"/>
                <a:gd name="T37" fmla="*/ 2046 h 2296"/>
                <a:gd name="T38" fmla="*/ 375 w 379"/>
                <a:gd name="T39" fmla="*/ 1950 h 2296"/>
                <a:gd name="T40" fmla="*/ 377 w 379"/>
                <a:gd name="T41" fmla="*/ 1830 h 2296"/>
                <a:gd name="T42" fmla="*/ 368 w 379"/>
                <a:gd name="T43" fmla="*/ 1733 h 2296"/>
                <a:gd name="T44" fmla="*/ 346 w 379"/>
                <a:gd name="T45" fmla="*/ 1649 h 2296"/>
                <a:gd name="T46" fmla="*/ 326 w 379"/>
                <a:gd name="T47" fmla="*/ 1577 h 2296"/>
                <a:gd name="T48" fmla="*/ 282 w 379"/>
                <a:gd name="T49" fmla="*/ 1504 h 2296"/>
                <a:gd name="T50" fmla="*/ 237 w 379"/>
                <a:gd name="T51" fmla="*/ 1431 h 2296"/>
                <a:gd name="T52" fmla="*/ 204 w 379"/>
                <a:gd name="T53" fmla="*/ 1358 h 2296"/>
                <a:gd name="T54" fmla="*/ 183 w 379"/>
                <a:gd name="T55" fmla="*/ 1286 h 2296"/>
                <a:gd name="T56" fmla="*/ 161 w 379"/>
                <a:gd name="T57" fmla="*/ 1213 h 2296"/>
                <a:gd name="T58" fmla="*/ 152 w 379"/>
                <a:gd name="T59" fmla="*/ 1141 h 2296"/>
                <a:gd name="T60" fmla="*/ 175 w 379"/>
                <a:gd name="T61" fmla="*/ 1070 h 2296"/>
                <a:gd name="T62" fmla="*/ 210 w 379"/>
                <a:gd name="T63" fmla="*/ 998 h 2296"/>
                <a:gd name="T64" fmla="*/ 245 w 379"/>
                <a:gd name="T65" fmla="*/ 927 h 2296"/>
                <a:gd name="T66" fmla="*/ 282 w 379"/>
                <a:gd name="T67" fmla="*/ 783 h 2296"/>
                <a:gd name="T68" fmla="*/ 318 w 379"/>
                <a:gd name="T69" fmla="*/ 592 h 2296"/>
                <a:gd name="T70" fmla="*/ 344 w 379"/>
                <a:gd name="T71" fmla="*/ 400 h 2296"/>
                <a:gd name="T72" fmla="*/ 358 w 379"/>
                <a:gd name="T73" fmla="*/ 317 h 2296"/>
                <a:gd name="T74" fmla="*/ 370 w 379"/>
                <a:gd name="T75" fmla="*/ 245 h 2296"/>
                <a:gd name="T76" fmla="*/ 371 w 379"/>
                <a:gd name="T77" fmla="*/ 173 h 2296"/>
                <a:gd name="T78" fmla="*/ 349 w 379"/>
                <a:gd name="T79" fmla="*/ 100 h 2296"/>
                <a:gd name="T80" fmla="*/ 305 w 379"/>
                <a:gd name="T81" fmla="*/ 40 h 2296"/>
                <a:gd name="T82" fmla="*/ 238 w 379"/>
                <a:gd name="T83" fmla="*/ 2 h 2296"/>
                <a:gd name="T84" fmla="*/ 171 w 379"/>
                <a:gd name="T85" fmla="*/ 0 h 2296"/>
                <a:gd name="T86" fmla="*/ 113 w 379"/>
                <a:gd name="T87" fmla="*/ 83 h 2296"/>
                <a:gd name="T88" fmla="*/ 76 w 379"/>
                <a:gd name="T89" fmla="*/ 228 h 2296"/>
                <a:gd name="T90" fmla="*/ 41 w 379"/>
                <a:gd name="T91" fmla="*/ 322 h 2296"/>
                <a:gd name="T92" fmla="*/ 28 w 379"/>
                <a:gd name="T93" fmla="*/ 407 h 2296"/>
                <a:gd name="T94" fmla="*/ 15 w 379"/>
                <a:gd name="T95" fmla="*/ 515 h 2296"/>
                <a:gd name="T96" fmla="*/ 12 w 379"/>
                <a:gd name="T97" fmla="*/ 659 h 2296"/>
                <a:gd name="T98" fmla="*/ 0 w 379"/>
                <a:gd name="T99" fmla="*/ 742 h 2296"/>
                <a:gd name="T100" fmla="*/ 22 w 379"/>
                <a:gd name="T101" fmla="*/ 815 h 2296"/>
                <a:gd name="T102" fmla="*/ 19 w 379"/>
                <a:gd name="T103" fmla="*/ 887 h 2296"/>
                <a:gd name="T104" fmla="*/ 42 w 379"/>
                <a:gd name="T105" fmla="*/ 958 h 2296"/>
                <a:gd name="T106" fmla="*/ 63 w 379"/>
                <a:gd name="T107" fmla="*/ 1032 h 2296"/>
                <a:gd name="T108" fmla="*/ 96 w 379"/>
                <a:gd name="T109" fmla="*/ 1104 h 2296"/>
                <a:gd name="T110" fmla="*/ 84 w 379"/>
                <a:gd name="T111" fmla="*/ 1140 h 22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9"/>
                <a:gd name="T169" fmla="*/ 0 h 2296"/>
                <a:gd name="T170" fmla="*/ 379 w 379"/>
                <a:gd name="T171" fmla="*/ 2296 h 22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9" h="2296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chemeClr val="accent1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Freeform 10"/>
            <p:cNvSpPr>
              <a:spLocks/>
            </p:cNvSpPr>
            <p:nvPr/>
          </p:nvSpPr>
          <p:spPr bwMode="auto">
            <a:xfrm>
              <a:off x="2101" y="1388"/>
              <a:ext cx="325" cy="2272"/>
            </a:xfrm>
            <a:custGeom>
              <a:avLst/>
              <a:gdLst>
                <a:gd name="T0" fmla="*/ 308 w 325"/>
                <a:gd name="T1" fmla="*/ 1268 h 2272"/>
                <a:gd name="T2" fmla="*/ 305 w 325"/>
                <a:gd name="T3" fmla="*/ 1376 h 2272"/>
                <a:gd name="T4" fmla="*/ 301 w 325"/>
                <a:gd name="T5" fmla="*/ 1485 h 2272"/>
                <a:gd name="T6" fmla="*/ 296 w 325"/>
                <a:gd name="T7" fmla="*/ 1592 h 2272"/>
                <a:gd name="T8" fmla="*/ 292 w 325"/>
                <a:gd name="T9" fmla="*/ 1700 h 2272"/>
                <a:gd name="T10" fmla="*/ 289 w 325"/>
                <a:gd name="T11" fmla="*/ 1808 h 2272"/>
                <a:gd name="T12" fmla="*/ 295 w 325"/>
                <a:gd name="T13" fmla="*/ 1929 h 2272"/>
                <a:gd name="T14" fmla="*/ 281 w 325"/>
                <a:gd name="T15" fmla="*/ 2035 h 2272"/>
                <a:gd name="T16" fmla="*/ 245 w 325"/>
                <a:gd name="T17" fmla="*/ 2142 h 2272"/>
                <a:gd name="T18" fmla="*/ 194 w 325"/>
                <a:gd name="T19" fmla="*/ 2249 h 2272"/>
                <a:gd name="T20" fmla="*/ 93 w 325"/>
                <a:gd name="T21" fmla="*/ 2256 h 2272"/>
                <a:gd name="T22" fmla="*/ 40 w 325"/>
                <a:gd name="T23" fmla="*/ 2146 h 2272"/>
                <a:gd name="T24" fmla="*/ 9 w 325"/>
                <a:gd name="T25" fmla="*/ 2038 h 2272"/>
                <a:gd name="T26" fmla="*/ 2 w 325"/>
                <a:gd name="T27" fmla="*/ 1930 h 2272"/>
                <a:gd name="T28" fmla="*/ 6 w 325"/>
                <a:gd name="T29" fmla="*/ 1822 h 2272"/>
                <a:gd name="T30" fmla="*/ 10 w 325"/>
                <a:gd name="T31" fmla="*/ 1714 h 2272"/>
                <a:gd name="T32" fmla="*/ 37 w 325"/>
                <a:gd name="T33" fmla="*/ 1595 h 2272"/>
                <a:gd name="T34" fmla="*/ 63 w 325"/>
                <a:gd name="T35" fmla="*/ 1488 h 2272"/>
                <a:gd name="T36" fmla="*/ 89 w 325"/>
                <a:gd name="T37" fmla="*/ 1380 h 2272"/>
                <a:gd name="T38" fmla="*/ 161 w 325"/>
                <a:gd name="T39" fmla="*/ 1275 h 2272"/>
                <a:gd name="T40" fmla="*/ 221 w 325"/>
                <a:gd name="T41" fmla="*/ 1169 h 2272"/>
                <a:gd name="T42" fmla="*/ 226 w 325"/>
                <a:gd name="T43" fmla="*/ 1061 h 2272"/>
                <a:gd name="T44" fmla="*/ 150 w 325"/>
                <a:gd name="T45" fmla="*/ 949 h 2272"/>
                <a:gd name="T46" fmla="*/ 110 w 325"/>
                <a:gd name="T47" fmla="*/ 829 h 2272"/>
                <a:gd name="T48" fmla="*/ 79 w 325"/>
                <a:gd name="T49" fmla="*/ 719 h 2272"/>
                <a:gd name="T50" fmla="*/ 60 w 325"/>
                <a:gd name="T51" fmla="*/ 611 h 2272"/>
                <a:gd name="T52" fmla="*/ 42 w 325"/>
                <a:gd name="T53" fmla="*/ 501 h 2272"/>
                <a:gd name="T54" fmla="*/ 45 w 325"/>
                <a:gd name="T55" fmla="*/ 393 h 2272"/>
                <a:gd name="T56" fmla="*/ 49 w 325"/>
                <a:gd name="T57" fmla="*/ 274 h 2272"/>
                <a:gd name="T58" fmla="*/ 54 w 325"/>
                <a:gd name="T59" fmla="*/ 166 h 2272"/>
                <a:gd name="T60" fmla="*/ 70 w 325"/>
                <a:gd name="T61" fmla="*/ 58 h 2272"/>
                <a:gd name="T62" fmla="*/ 162 w 325"/>
                <a:gd name="T63" fmla="*/ 2 h 2272"/>
                <a:gd name="T64" fmla="*/ 249 w 325"/>
                <a:gd name="T65" fmla="*/ 41 h 2272"/>
                <a:gd name="T66" fmla="*/ 291 w 325"/>
                <a:gd name="T67" fmla="*/ 150 h 2272"/>
                <a:gd name="T68" fmla="*/ 310 w 325"/>
                <a:gd name="T69" fmla="*/ 259 h 2272"/>
                <a:gd name="T70" fmla="*/ 307 w 325"/>
                <a:gd name="T71" fmla="*/ 366 h 2272"/>
                <a:gd name="T72" fmla="*/ 303 w 325"/>
                <a:gd name="T73" fmla="*/ 474 h 2272"/>
                <a:gd name="T74" fmla="*/ 287 w 325"/>
                <a:gd name="T75" fmla="*/ 583 h 2272"/>
                <a:gd name="T76" fmla="*/ 283 w 325"/>
                <a:gd name="T77" fmla="*/ 690 h 2272"/>
                <a:gd name="T78" fmla="*/ 279 w 325"/>
                <a:gd name="T79" fmla="*/ 798 h 2272"/>
                <a:gd name="T80" fmla="*/ 276 w 325"/>
                <a:gd name="T81" fmla="*/ 906 h 2272"/>
                <a:gd name="T82" fmla="*/ 272 w 325"/>
                <a:gd name="T83" fmla="*/ 1014 h 2272"/>
                <a:gd name="T84" fmla="*/ 314 w 325"/>
                <a:gd name="T85" fmla="*/ 1112 h 2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2272"/>
                <a:gd name="T131" fmla="*/ 325 w 325"/>
                <a:gd name="T132" fmla="*/ 2272 h 22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2272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chemeClr val="accent1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Oval 11"/>
            <p:cNvSpPr>
              <a:spLocks noChangeArrowheads="1"/>
            </p:cNvSpPr>
            <p:nvPr/>
          </p:nvSpPr>
          <p:spPr bwMode="auto">
            <a:xfrm rot="60000">
              <a:off x="2312" y="2359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8" name="Freeform 12"/>
            <p:cNvSpPr>
              <a:spLocks/>
            </p:cNvSpPr>
            <p:nvPr/>
          </p:nvSpPr>
          <p:spPr bwMode="auto">
            <a:xfrm>
              <a:off x="3085" y="1352"/>
              <a:ext cx="379" cy="2296"/>
            </a:xfrm>
            <a:custGeom>
              <a:avLst/>
              <a:gdLst>
                <a:gd name="T0" fmla="*/ 93 w 379"/>
                <a:gd name="T1" fmla="*/ 1176 h 2296"/>
                <a:gd name="T2" fmla="*/ 93 w 379"/>
                <a:gd name="T3" fmla="*/ 1248 h 2296"/>
                <a:gd name="T4" fmla="*/ 69 w 379"/>
                <a:gd name="T5" fmla="*/ 1320 h 2296"/>
                <a:gd name="T6" fmla="*/ 46 w 379"/>
                <a:gd name="T7" fmla="*/ 1391 h 2296"/>
                <a:gd name="T8" fmla="*/ 31 w 379"/>
                <a:gd name="T9" fmla="*/ 1463 h 2296"/>
                <a:gd name="T10" fmla="*/ 21 w 379"/>
                <a:gd name="T11" fmla="*/ 1547 h 2296"/>
                <a:gd name="T12" fmla="*/ 7 w 379"/>
                <a:gd name="T13" fmla="*/ 1643 h 2296"/>
                <a:gd name="T14" fmla="*/ 6 w 379"/>
                <a:gd name="T15" fmla="*/ 1727 h 2296"/>
                <a:gd name="T16" fmla="*/ 4 w 379"/>
                <a:gd name="T17" fmla="*/ 1811 h 2296"/>
                <a:gd name="T18" fmla="*/ 25 w 379"/>
                <a:gd name="T19" fmla="*/ 1931 h 2296"/>
                <a:gd name="T20" fmla="*/ 36 w 379"/>
                <a:gd name="T21" fmla="*/ 2004 h 2296"/>
                <a:gd name="T22" fmla="*/ 58 w 379"/>
                <a:gd name="T23" fmla="*/ 2088 h 2296"/>
                <a:gd name="T24" fmla="*/ 89 w 379"/>
                <a:gd name="T25" fmla="*/ 2173 h 2296"/>
                <a:gd name="T26" fmla="*/ 123 w 379"/>
                <a:gd name="T27" fmla="*/ 2245 h 2296"/>
                <a:gd name="T28" fmla="*/ 188 w 379"/>
                <a:gd name="T29" fmla="*/ 2294 h 2296"/>
                <a:gd name="T30" fmla="*/ 257 w 379"/>
                <a:gd name="T31" fmla="*/ 2272 h 2296"/>
                <a:gd name="T32" fmla="*/ 303 w 379"/>
                <a:gd name="T33" fmla="*/ 2212 h 2296"/>
                <a:gd name="T34" fmla="*/ 350 w 379"/>
                <a:gd name="T35" fmla="*/ 2129 h 2296"/>
                <a:gd name="T36" fmla="*/ 374 w 379"/>
                <a:gd name="T37" fmla="*/ 2046 h 2296"/>
                <a:gd name="T38" fmla="*/ 375 w 379"/>
                <a:gd name="T39" fmla="*/ 1950 h 2296"/>
                <a:gd name="T40" fmla="*/ 377 w 379"/>
                <a:gd name="T41" fmla="*/ 1830 h 2296"/>
                <a:gd name="T42" fmla="*/ 368 w 379"/>
                <a:gd name="T43" fmla="*/ 1733 h 2296"/>
                <a:gd name="T44" fmla="*/ 346 w 379"/>
                <a:gd name="T45" fmla="*/ 1649 h 2296"/>
                <a:gd name="T46" fmla="*/ 326 w 379"/>
                <a:gd name="T47" fmla="*/ 1577 h 2296"/>
                <a:gd name="T48" fmla="*/ 282 w 379"/>
                <a:gd name="T49" fmla="*/ 1504 h 2296"/>
                <a:gd name="T50" fmla="*/ 237 w 379"/>
                <a:gd name="T51" fmla="*/ 1431 h 2296"/>
                <a:gd name="T52" fmla="*/ 204 w 379"/>
                <a:gd name="T53" fmla="*/ 1358 h 2296"/>
                <a:gd name="T54" fmla="*/ 183 w 379"/>
                <a:gd name="T55" fmla="*/ 1286 h 2296"/>
                <a:gd name="T56" fmla="*/ 161 w 379"/>
                <a:gd name="T57" fmla="*/ 1213 h 2296"/>
                <a:gd name="T58" fmla="*/ 152 w 379"/>
                <a:gd name="T59" fmla="*/ 1141 h 2296"/>
                <a:gd name="T60" fmla="*/ 175 w 379"/>
                <a:gd name="T61" fmla="*/ 1070 h 2296"/>
                <a:gd name="T62" fmla="*/ 210 w 379"/>
                <a:gd name="T63" fmla="*/ 998 h 2296"/>
                <a:gd name="T64" fmla="*/ 245 w 379"/>
                <a:gd name="T65" fmla="*/ 927 h 2296"/>
                <a:gd name="T66" fmla="*/ 282 w 379"/>
                <a:gd name="T67" fmla="*/ 783 h 2296"/>
                <a:gd name="T68" fmla="*/ 318 w 379"/>
                <a:gd name="T69" fmla="*/ 592 h 2296"/>
                <a:gd name="T70" fmla="*/ 344 w 379"/>
                <a:gd name="T71" fmla="*/ 400 h 2296"/>
                <a:gd name="T72" fmla="*/ 358 w 379"/>
                <a:gd name="T73" fmla="*/ 317 h 2296"/>
                <a:gd name="T74" fmla="*/ 370 w 379"/>
                <a:gd name="T75" fmla="*/ 245 h 2296"/>
                <a:gd name="T76" fmla="*/ 371 w 379"/>
                <a:gd name="T77" fmla="*/ 173 h 2296"/>
                <a:gd name="T78" fmla="*/ 349 w 379"/>
                <a:gd name="T79" fmla="*/ 100 h 2296"/>
                <a:gd name="T80" fmla="*/ 305 w 379"/>
                <a:gd name="T81" fmla="*/ 40 h 2296"/>
                <a:gd name="T82" fmla="*/ 238 w 379"/>
                <a:gd name="T83" fmla="*/ 2 h 2296"/>
                <a:gd name="T84" fmla="*/ 171 w 379"/>
                <a:gd name="T85" fmla="*/ 0 h 2296"/>
                <a:gd name="T86" fmla="*/ 113 w 379"/>
                <a:gd name="T87" fmla="*/ 83 h 2296"/>
                <a:gd name="T88" fmla="*/ 76 w 379"/>
                <a:gd name="T89" fmla="*/ 228 h 2296"/>
                <a:gd name="T90" fmla="*/ 41 w 379"/>
                <a:gd name="T91" fmla="*/ 322 h 2296"/>
                <a:gd name="T92" fmla="*/ 28 w 379"/>
                <a:gd name="T93" fmla="*/ 407 h 2296"/>
                <a:gd name="T94" fmla="*/ 15 w 379"/>
                <a:gd name="T95" fmla="*/ 515 h 2296"/>
                <a:gd name="T96" fmla="*/ 12 w 379"/>
                <a:gd name="T97" fmla="*/ 659 h 2296"/>
                <a:gd name="T98" fmla="*/ 0 w 379"/>
                <a:gd name="T99" fmla="*/ 742 h 2296"/>
                <a:gd name="T100" fmla="*/ 22 w 379"/>
                <a:gd name="T101" fmla="*/ 815 h 2296"/>
                <a:gd name="T102" fmla="*/ 19 w 379"/>
                <a:gd name="T103" fmla="*/ 887 h 2296"/>
                <a:gd name="T104" fmla="*/ 42 w 379"/>
                <a:gd name="T105" fmla="*/ 958 h 2296"/>
                <a:gd name="T106" fmla="*/ 63 w 379"/>
                <a:gd name="T107" fmla="*/ 1032 h 2296"/>
                <a:gd name="T108" fmla="*/ 96 w 379"/>
                <a:gd name="T109" fmla="*/ 1104 h 2296"/>
                <a:gd name="T110" fmla="*/ 84 w 379"/>
                <a:gd name="T111" fmla="*/ 1140 h 22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9"/>
                <a:gd name="T169" fmla="*/ 0 h 2296"/>
                <a:gd name="T170" fmla="*/ 379 w 379"/>
                <a:gd name="T171" fmla="*/ 2296 h 22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9" h="2296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Freeform 13"/>
            <p:cNvSpPr>
              <a:spLocks/>
            </p:cNvSpPr>
            <p:nvPr/>
          </p:nvSpPr>
          <p:spPr bwMode="auto">
            <a:xfrm>
              <a:off x="2773" y="1388"/>
              <a:ext cx="325" cy="2272"/>
            </a:xfrm>
            <a:custGeom>
              <a:avLst/>
              <a:gdLst>
                <a:gd name="T0" fmla="*/ 308 w 325"/>
                <a:gd name="T1" fmla="*/ 1268 h 2272"/>
                <a:gd name="T2" fmla="*/ 305 w 325"/>
                <a:gd name="T3" fmla="*/ 1376 h 2272"/>
                <a:gd name="T4" fmla="*/ 301 w 325"/>
                <a:gd name="T5" fmla="*/ 1485 h 2272"/>
                <a:gd name="T6" fmla="*/ 296 w 325"/>
                <a:gd name="T7" fmla="*/ 1592 h 2272"/>
                <a:gd name="T8" fmla="*/ 292 w 325"/>
                <a:gd name="T9" fmla="*/ 1700 h 2272"/>
                <a:gd name="T10" fmla="*/ 289 w 325"/>
                <a:gd name="T11" fmla="*/ 1808 h 2272"/>
                <a:gd name="T12" fmla="*/ 295 w 325"/>
                <a:gd name="T13" fmla="*/ 1929 h 2272"/>
                <a:gd name="T14" fmla="*/ 281 w 325"/>
                <a:gd name="T15" fmla="*/ 2035 h 2272"/>
                <a:gd name="T16" fmla="*/ 245 w 325"/>
                <a:gd name="T17" fmla="*/ 2142 h 2272"/>
                <a:gd name="T18" fmla="*/ 194 w 325"/>
                <a:gd name="T19" fmla="*/ 2249 h 2272"/>
                <a:gd name="T20" fmla="*/ 93 w 325"/>
                <a:gd name="T21" fmla="*/ 2256 h 2272"/>
                <a:gd name="T22" fmla="*/ 40 w 325"/>
                <a:gd name="T23" fmla="*/ 2146 h 2272"/>
                <a:gd name="T24" fmla="*/ 9 w 325"/>
                <a:gd name="T25" fmla="*/ 2038 h 2272"/>
                <a:gd name="T26" fmla="*/ 2 w 325"/>
                <a:gd name="T27" fmla="*/ 1930 h 2272"/>
                <a:gd name="T28" fmla="*/ 6 w 325"/>
                <a:gd name="T29" fmla="*/ 1822 h 2272"/>
                <a:gd name="T30" fmla="*/ 10 w 325"/>
                <a:gd name="T31" fmla="*/ 1714 h 2272"/>
                <a:gd name="T32" fmla="*/ 37 w 325"/>
                <a:gd name="T33" fmla="*/ 1595 h 2272"/>
                <a:gd name="T34" fmla="*/ 63 w 325"/>
                <a:gd name="T35" fmla="*/ 1488 h 2272"/>
                <a:gd name="T36" fmla="*/ 89 w 325"/>
                <a:gd name="T37" fmla="*/ 1380 h 2272"/>
                <a:gd name="T38" fmla="*/ 161 w 325"/>
                <a:gd name="T39" fmla="*/ 1275 h 2272"/>
                <a:gd name="T40" fmla="*/ 221 w 325"/>
                <a:gd name="T41" fmla="*/ 1169 h 2272"/>
                <a:gd name="T42" fmla="*/ 226 w 325"/>
                <a:gd name="T43" fmla="*/ 1061 h 2272"/>
                <a:gd name="T44" fmla="*/ 150 w 325"/>
                <a:gd name="T45" fmla="*/ 949 h 2272"/>
                <a:gd name="T46" fmla="*/ 110 w 325"/>
                <a:gd name="T47" fmla="*/ 829 h 2272"/>
                <a:gd name="T48" fmla="*/ 79 w 325"/>
                <a:gd name="T49" fmla="*/ 719 h 2272"/>
                <a:gd name="T50" fmla="*/ 60 w 325"/>
                <a:gd name="T51" fmla="*/ 611 h 2272"/>
                <a:gd name="T52" fmla="*/ 42 w 325"/>
                <a:gd name="T53" fmla="*/ 501 h 2272"/>
                <a:gd name="T54" fmla="*/ 45 w 325"/>
                <a:gd name="T55" fmla="*/ 393 h 2272"/>
                <a:gd name="T56" fmla="*/ 49 w 325"/>
                <a:gd name="T57" fmla="*/ 274 h 2272"/>
                <a:gd name="T58" fmla="*/ 54 w 325"/>
                <a:gd name="T59" fmla="*/ 166 h 2272"/>
                <a:gd name="T60" fmla="*/ 70 w 325"/>
                <a:gd name="T61" fmla="*/ 58 h 2272"/>
                <a:gd name="T62" fmla="*/ 162 w 325"/>
                <a:gd name="T63" fmla="*/ 2 h 2272"/>
                <a:gd name="T64" fmla="*/ 249 w 325"/>
                <a:gd name="T65" fmla="*/ 41 h 2272"/>
                <a:gd name="T66" fmla="*/ 291 w 325"/>
                <a:gd name="T67" fmla="*/ 150 h 2272"/>
                <a:gd name="T68" fmla="*/ 310 w 325"/>
                <a:gd name="T69" fmla="*/ 259 h 2272"/>
                <a:gd name="T70" fmla="*/ 307 w 325"/>
                <a:gd name="T71" fmla="*/ 366 h 2272"/>
                <a:gd name="T72" fmla="*/ 303 w 325"/>
                <a:gd name="T73" fmla="*/ 474 h 2272"/>
                <a:gd name="T74" fmla="*/ 287 w 325"/>
                <a:gd name="T75" fmla="*/ 583 h 2272"/>
                <a:gd name="T76" fmla="*/ 283 w 325"/>
                <a:gd name="T77" fmla="*/ 690 h 2272"/>
                <a:gd name="T78" fmla="*/ 279 w 325"/>
                <a:gd name="T79" fmla="*/ 798 h 2272"/>
                <a:gd name="T80" fmla="*/ 276 w 325"/>
                <a:gd name="T81" fmla="*/ 906 h 2272"/>
                <a:gd name="T82" fmla="*/ 272 w 325"/>
                <a:gd name="T83" fmla="*/ 1014 h 2272"/>
                <a:gd name="T84" fmla="*/ 314 w 325"/>
                <a:gd name="T85" fmla="*/ 1112 h 2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2272"/>
                <a:gd name="T131" fmla="*/ 325 w 325"/>
                <a:gd name="T132" fmla="*/ 2272 h 22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2272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Oval 14"/>
            <p:cNvSpPr>
              <a:spLocks noChangeArrowheads="1"/>
            </p:cNvSpPr>
            <p:nvPr/>
          </p:nvSpPr>
          <p:spPr bwMode="auto">
            <a:xfrm rot="60000">
              <a:off x="2984" y="2359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1" name="Line 15"/>
            <p:cNvSpPr>
              <a:spLocks noChangeShapeType="1"/>
            </p:cNvSpPr>
            <p:nvPr/>
          </p:nvSpPr>
          <p:spPr bwMode="auto">
            <a:xfrm>
              <a:off x="1256" y="2496"/>
              <a:ext cx="7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2" name="Line 16"/>
            <p:cNvSpPr>
              <a:spLocks noChangeShapeType="1"/>
            </p:cNvSpPr>
            <p:nvPr/>
          </p:nvSpPr>
          <p:spPr bwMode="auto">
            <a:xfrm>
              <a:off x="3752" y="2544"/>
              <a:ext cx="75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3" name="Freeform 17"/>
            <p:cNvSpPr>
              <a:spLocks/>
            </p:cNvSpPr>
            <p:nvPr/>
          </p:nvSpPr>
          <p:spPr bwMode="auto">
            <a:xfrm>
              <a:off x="4909" y="1400"/>
              <a:ext cx="379" cy="2296"/>
            </a:xfrm>
            <a:custGeom>
              <a:avLst/>
              <a:gdLst>
                <a:gd name="T0" fmla="*/ 93 w 379"/>
                <a:gd name="T1" fmla="*/ 1176 h 2296"/>
                <a:gd name="T2" fmla="*/ 93 w 379"/>
                <a:gd name="T3" fmla="*/ 1248 h 2296"/>
                <a:gd name="T4" fmla="*/ 69 w 379"/>
                <a:gd name="T5" fmla="*/ 1320 h 2296"/>
                <a:gd name="T6" fmla="*/ 46 w 379"/>
                <a:gd name="T7" fmla="*/ 1391 h 2296"/>
                <a:gd name="T8" fmla="*/ 31 w 379"/>
                <a:gd name="T9" fmla="*/ 1463 h 2296"/>
                <a:gd name="T10" fmla="*/ 21 w 379"/>
                <a:gd name="T11" fmla="*/ 1547 h 2296"/>
                <a:gd name="T12" fmla="*/ 7 w 379"/>
                <a:gd name="T13" fmla="*/ 1643 h 2296"/>
                <a:gd name="T14" fmla="*/ 6 w 379"/>
                <a:gd name="T15" fmla="*/ 1727 h 2296"/>
                <a:gd name="T16" fmla="*/ 4 w 379"/>
                <a:gd name="T17" fmla="*/ 1811 h 2296"/>
                <a:gd name="T18" fmla="*/ 25 w 379"/>
                <a:gd name="T19" fmla="*/ 1931 h 2296"/>
                <a:gd name="T20" fmla="*/ 36 w 379"/>
                <a:gd name="T21" fmla="*/ 2004 h 2296"/>
                <a:gd name="T22" fmla="*/ 58 w 379"/>
                <a:gd name="T23" fmla="*/ 2088 h 2296"/>
                <a:gd name="T24" fmla="*/ 89 w 379"/>
                <a:gd name="T25" fmla="*/ 2173 h 2296"/>
                <a:gd name="T26" fmla="*/ 123 w 379"/>
                <a:gd name="T27" fmla="*/ 2245 h 2296"/>
                <a:gd name="T28" fmla="*/ 188 w 379"/>
                <a:gd name="T29" fmla="*/ 2294 h 2296"/>
                <a:gd name="T30" fmla="*/ 257 w 379"/>
                <a:gd name="T31" fmla="*/ 2272 h 2296"/>
                <a:gd name="T32" fmla="*/ 303 w 379"/>
                <a:gd name="T33" fmla="*/ 2212 h 2296"/>
                <a:gd name="T34" fmla="*/ 350 w 379"/>
                <a:gd name="T35" fmla="*/ 2129 h 2296"/>
                <a:gd name="T36" fmla="*/ 374 w 379"/>
                <a:gd name="T37" fmla="*/ 2046 h 2296"/>
                <a:gd name="T38" fmla="*/ 375 w 379"/>
                <a:gd name="T39" fmla="*/ 1950 h 2296"/>
                <a:gd name="T40" fmla="*/ 377 w 379"/>
                <a:gd name="T41" fmla="*/ 1830 h 2296"/>
                <a:gd name="T42" fmla="*/ 368 w 379"/>
                <a:gd name="T43" fmla="*/ 1733 h 2296"/>
                <a:gd name="T44" fmla="*/ 346 w 379"/>
                <a:gd name="T45" fmla="*/ 1649 h 2296"/>
                <a:gd name="T46" fmla="*/ 326 w 379"/>
                <a:gd name="T47" fmla="*/ 1577 h 2296"/>
                <a:gd name="T48" fmla="*/ 282 w 379"/>
                <a:gd name="T49" fmla="*/ 1504 h 2296"/>
                <a:gd name="T50" fmla="*/ 237 w 379"/>
                <a:gd name="T51" fmla="*/ 1431 h 2296"/>
                <a:gd name="T52" fmla="*/ 204 w 379"/>
                <a:gd name="T53" fmla="*/ 1358 h 2296"/>
                <a:gd name="T54" fmla="*/ 183 w 379"/>
                <a:gd name="T55" fmla="*/ 1286 h 2296"/>
                <a:gd name="T56" fmla="*/ 161 w 379"/>
                <a:gd name="T57" fmla="*/ 1213 h 2296"/>
                <a:gd name="T58" fmla="*/ 152 w 379"/>
                <a:gd name="T59" fmla="*/ 1141 h 2296"/>
                <a:gd name="T60" fmla="*/ 175 w 379"/>
                <a:gd name="T61" fmla="*/ 1070 h 2296"/>
                <a:gd name="T62" fmla="*/ 210 w 379"/>
                <a:gd name="T63" fmla="*/ 998 h 2296"/>
                <a:gd name="T64" fmla="*/ 245 w 379"/>
                <a:gd name="T65" fmla="*/ 927 h 2296"/>
                <a:gd name="T66" fmla="*/ 282 w 379"/>
                <a:gd name="T67" fmla="*/ 783 h 2296"/>
                <a:gd name="T68" fmla="*/ 318 w 379"/>
                <a:gd name="T69" fmla="*/ 592 h 2296"/>
                <a:gd name="T70" fmla="*/ 344 w 379"/>
                <a:gd name="T71" fmla="*/ 400 h 2296"/>
                <a:gd name="T72" fmla="*/ 358 w 379"/>
                <a:gd name="T73" fmla="*/ 317 h 2296"/>
                <a:gd name="T74" fmla="*/ 370 w 379"/>
                <a:gd name="T75" fmla="*/ 245 h 2296"/>
                <a:gd name="T76" fmla="*/ 371 w 379"/>
                <a:gd name="T77" fmla="*/ 173 h 2296"/>
                <a:gd name="T78" fmla="*/ 349 w 379"/>
                <a:gd name="T79" fmla="*/ 100 h 2296"/>
                <a:gd name="T80" fmla="*/ 305 w 379"/>
                <a:gd name="T81" fmla="*/ 40 h 2296"/>
                <a:gd name="T82" fmla="*/ 238 w 379"/>
                <a:gd name="T83" fmla="*/ 2 h 2296"/>
                <a:gd name="T84" fmla="*/ 171 w 379"/>
                <a:gd name="T85" fmla="*/ 0 h 2296"/>
                <a:gd name="T86" fmla="*/ 113 w 379"/>
                <a:gd name="T87" fmla="*/ 83 h 2296"/>
                <a:gd name="T88" fmla="*/ 76 w 379"/>
                <a:gd name="T89" fmla="*/ 228 h 2296"/>
                <a:gd name="T90" fmla="*/ 41 w 379"/>
                <a:gd name="T91" fmla="*/ 322 h 2296"/>
                <a:gd name="T92" fmla="*/ 28 w 379"/>
                <a:gd name="T93" fmla="*/ 407 h 2296"/>
                <a:gd name="T94" fmla="*/ 15 w 379"/>
                <a:gd name="T95" fmla="*/ 515 h 2296"/>
                <a:gd name="T96" fmla="*/ 12 w 379"/>
                <a:gd name="T97" fmla="*/ 659 h 2296"/>
                <a:gd name="T98" fmla="*/ 0 w 379"/>
                <a:gd name="T99" fmla="*/ 742 h 2296"/>
                <a:gd name="T100" fmla="*/ 22 w 379"/>
                <a:gd name="T101" fmla="*/ 815 h 2296"/>
                <a:gd name="T102" fmla="*/ 19 w 379"/>
                <a:gd name="T103" fmla="*/ 887 h 2296"/>
                <a:gd name="T104" fmla="*/ 42 w 379"/>
                <a:gd name="T105" fmla="*/ 958 h 2296"/>
                <a:gd name="T106" fmla="*/ 63 w 379"/>
                <a:gd name="T107" fmla="*/ 1032 h 2296"/>
                <a:gd name="T108" fmla="*/ 96 w 379"/>
                <a:gd name="T109" fmla="*/ 1104 h 2296"/>
                <a:gd name="T110" fmla="*/ 84 w 379"/>
                <a:gd name="T111" fmla="*/ 1140 h 22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9"/>
                <a:gd name="T169" fmla="*/ 0 h 2296"/>
                <a:gd name="T170" fmla="*/ 379 w 379"/>
                <a:gd name="T171" fmla="*/ 2296 h 22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9" h="2296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Freeform 18"/>
            <p:cNvSpPr>
              <a:spLocks/>
            </p:cNvSpPr>
            <p:nvPr/>
          </p:nvSpPr>
          <p:spPr bwMode="auto">
            <a:xfrm>
              <a:off x="4597" y="1436"/>
              <a:ext cx="325" cy="2272"/>
            </a:xfrm>
            <a:custGeom>
              <a:avLst/>
              <a:gdLst>
                <a:gd name="T0" fmla="*/ 308 w 325"/>
                <a:gd name="T1" fmla="*/ 1268 h 2272"/>
                <a:gd name="T2" fmla="*/ 305 w 325"/>
                <a:gd name="T3" fmla="*/ 1376 h 2272"/>
                <a:gd name="T4" fmla="*/ 301 w 325"/>
                <a:gd name="T5" fmla="*/ 1485 h 2272"/>
                <a:gd name="T6" fmla="*/ 296 w 325"/>
                <a:gd name="T7" fmla="*/ 1592 h 2272"/>
                <a:gd name="T8" fmla="*/ 292 w 325"/>
                <a:gd name="T9" fmla="*/ 1700 h 2272"/>
                <a:gd name="T10" fmla="*/ 289 w 325"/>
                <a:gd name="T11" fmla="*/ 1808 h 2272"/>
                <a:gd name="T12" fmla="*/ 295 w 325"/>
                <a:gd name="T13" fmla="*/ 1929 h 2272"/>
                <a:gd name="T14" fmla="*/ 281 w 325"/>
                <a:gd name="T15" fmla="*/ 2035 h 2272"/>
                <a:gd name="T16" fmla="*/ 245 w 325"/>
                <a:gd name="T17" fmla="*/ 2142 h 2272"/>
                <a:gd name="T18" fmla="*/ 194 w 325"/>
                <a:gd name="T19" fmla="*/ 2249 h 2272"/>
                <a:gd name="T20" fmla="*/ 93 w 325"/>
                <a:gd name="T21" fmla="*/ 2256 h 2272"/>
                <a:gd name="T22" fmla="*/ 40 w 325"/>
                <a:gd name="T23" fmla="*/ 2146 h 2272"/>
                <a:gd name="T24" fmla="*/ 9 w 325"/>
                <a:gd name="T25" fmla="*/ 2038 h 2272"/>
                <a:gd name="T26" fmla="*/ 2 w 325"/>
                <a:gd name="T27" fmla="*/ 1930 h 2272"/>
                <a:gd name="T28" fmla="*/ 6 w 325"/>
                <a:gd name="T29" fmla="*/ 1822 h 2272"/>
                <a:gd name="T30" fmla="*/ 10 w 325"/>
                <a:gd name="T31" fmla="*/ 1714 h 2272"/>
                <a:gd name="T32" fmla="*/ 37 w 325"/>
                <a:gd name="T33" fmla="*/ 1595 h 2272"/>
                <a:gd name="T34" fmla="*/ 63 w 325"/>
                <a:gd name="T35" fmla="*/ 1488 h 2272"/>
                <a:gd name="T36" fmla="*/ 89 w 325"/>
                <a:gd name="T37" fmla="*/ 1380 h 2272"/>
                <a:gd name="T38" fmla="*/ 161 w 325"/>
                <a:gd name="T39" fmla="*/ 1275 h 2272"/>
                <a:gd name="T40" fmla="*/ 221 w 325"/>
                <a:gd name="T41" fmla="*/ 1169 h 2272"/>
                <a:gd name="T42" fmla="*/ 226 w 325"/>
                <a:gd name="T43" fmla="*/ 1061 h 2272"/>
                <a:gd name="T44" fmla="*/ 150 w 325"/>
                <a:gd name="T45" fmla="*/ 949 h 2272"/>
                <a:gd name="T46" fmla="*/ 110 w 325"/>
                <a:gd name="T47" fmla="*/ 829 h 2272"/>
                <a:gd name="T48" fmla="*/ 79 w 325"/>
                <a:gd name="T49" fmla="*/ 719 h 2272"/>
                <a:gd name="T50" fmla="*/ 60 w 325"/>
                <a:gd name="T51" fmla="*/ 611 h 2272"/>
                <a:gd name="T52" fmla="*/ 42 w 325"/>
                <a:gd name="T53" fmla="*/ 501 h 2272"/>
                <a:gd name="T54" fmla="*/ 45 w 325"/>
                <a:gd name="T55" fmla="*/ 393 h 2272"/>
                <a:gd name="T56" fmla="*/ 49 w 325"/>
                <a:gd name="T57" fmla="*/ 274 h 2272"/>
                <a:gd name="T58" fmla="*/ 54 w 325"/>
                <a:gd name="T59" fmla="*/ 166 h 2272"/>
                <a:gd name="T60" fmla="*/ 70 w 325"/>
                <a:gd name="T61" fmla="*/ 58 h 2272"/>
                <a:gd name="T62" fmla="*/ 162 w 325"/>
                <a:gd name="T63" fmla="*/ 2 h 2272"/>
                <a:gd name="T64" fmla="*/ 249 w 325"/>
                <a:gd name="T65" fmla="*/ 41 h 2272"/>
                <a:gd name="T66" fmla="*/ 291 w 325"/>
                <a:gd name="T67" fmla="*/ 150 h 2272"/>
                <a:gd name="T68" fmla="*/ 310 w 325"/>
                <a:gd name="T69" fmla="*/ 259 h 2272"/>
                <a:gd name="T70" fmla="*/ 307 w 325"/>
                <a:gd name="T71" fmla="*/ 366 h 2272"/>
                <a:gd name="T72" fmla="*/ 303 w 325"/>
                <a:gd name="T73" fmla="*/ 474 h 2272"/>
                <a:gd name="T74" fmla="*/ 287 w 325"/>
                <a:gd name="T75" fmla="*/ 583 h 2272"/>
                <a:gd name="T76" fmla="*/ 283 w 325"/>
                <a:gd name="T77" fmla="*/ 690 h 2272"/>
                <a:gd name="T78" fmla="*/ 279 w 325"/>
                <a:gd name="T79" fmla="*/ 798 h 2272"/>
                <a:gd name="T80" fmla="*/ 276 w 325"/>
                <a:gd name="T81" fmla="*/ 906 h 2272"/>
                <a:gd name="T82" fmla="*/ 272 w 325"/>
                <a:gd name="T83" fmla="*/ 1014 h 2272"/>
                <a:gd name="T84" fmla="*/ 314 w 325"/>
                <a:gd name="T85" fmla="*/ 1112 h 2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2272"/>
                <a:gd name="T131" fmla="*/ 325 w 325"/>
                <a:gd name="T132" fmla="*/ 2272 h 22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2272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Oval 19"/>
            <p:cNvSpPr>
              <a:spLocks noChangeArrowheads="1"/>
            </p:cNvSpPr>
            <p:nvPr/>
          </p:nvSpPr>
          <p:spPr bwMode="auto">
            <a:xfrm rot="60000">
              <a:off x="4808" y="2407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428750" y="1585913"/>
            <a:ext cx="6440488" cy="568325"/>
            <a:chOff x="900" y="999"/>
            <a:chExt cx="4057" cy="358"/>
          </a:xfrm>
        </p:grpSpPr>
        <p:sp>
          <p:nvSpPr>
            <p:cNvPr id="23569" name="Rectangle 21"/>
            <p:cNvSpPr>
              <a:spLocks noChangeArrowheads="1"/>
            </p:cNvSpPr>
            <p:nvPr/>
          </p:nvSpPr>
          <p:spPr bwMode="auto">
            <a:xfrm>
              <a:off x="1575" y="999"/>
              <a:ext cx="265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 b="1"/>
                <a:t>Homologous chromosomes</a:t>
              </a:r>
            </a:p>
          </p:txBody>
        </p:sp>
        <p:sp>
          <p:nvSpPr>
            <p:cNvPr id="23570" name="Freeform 22"/>
            <p:cNvSpPr>
              <a:spLocks/>
            </p:cNvSpPr>
            <p:nvPr/>
          </p:nvSpPr>
          <p:spPr bwMode="auto">
            <a:xfrm>
              <a:off x="900" y="1116"/>
              <a:ext cx="673" cy="229"/>
            </a:xfrm>
            <a:custGeom>
              <a:avLst/>
              <a:gdLst>
                <a:gd name="T0" fmla="*/ 12 w 673"/>
                <a:gd name="T1" fmla="*/ 228 h 229"/>
                <a:gd name="T2" fmla="*/ 0 w 673"/>
                <a:gd name="T3" fmla="*/ 192 h 229"/>
                <a:gd name="T4" fmla="*/ 0 w 673"/>
                <a:gd name="T5" fmla="*/ 156 h 229"/>
                <a:gd name="T6" fmla="*/ 0 w 673"/>
                <a:gd name="T7" fmla="*/ 120 h 229"/>
                <a:gd name="T8" fmla="*/ 24 w 673"/>
                <a:gd name="T9" fmla="*/ 84 h 229"/>
                <a:gd name="T10" fmla="*/ 48 w 673"/>
                <a:gd name="T11" fmla="*/ 48 h 229"/>
                <a:gd name="T12" fmla="*/ 84 w 673"/>
                <a:gd name="T13" fmla="*/ 24 h 229"/>
                <a:gd name="T14" fmla="*/ 120 w 673"/>
                <a:gd name="T15" fmla="*/ 12 h 229"/>
                <a:gd name="T16" fmla="*/ 168 w 673"/>
                <a:gd name="T17" fmla="*/ 0 h 229"/>
                <a:gd name="T18" fmla="*/ 216 w 673"/>
                <a:gd name="T19" fmla="*/ 0 h 229"/>
                <a:gd name="T20" fmla="*/ 252 w 673"/>
                <a:gd name="T21" fmla="*/ 0 h 229"/>
                <a:gd name="T22" fmla="*/ 288 w 673"/>
                <a:gd name="T23" fmla="*/ 0 h 229"/>
                <a:gd name="T24" fmla="*/ 324 w 673"/>
                <a:gd name="T25" fmla="*/ 0 h 229"/>
                <a:gd name="T26" fmla="*/ 360 w 673"/>
                <a:gd name="T27" fmla="*/ 0 h 229"/>
                <a:gd name="T28" fmla="*/ 408 w 673"/>
                <a:gd name="T29" fmla="*/ 0 h 229"/>
                <a:gd name="T30" fmla="*/ 444 w 673"/>
                <a:gd name="T31" fmla="*/ 0 h 229"/>
                <a:gd name="T32" fmla="*/ 480 w 673"/>
                <a:gd name="T33" fmla="*/ 0 h 229"/>
                <a:gd name="T34" fmla="*/ 516 w 673"/>
                <a:gd name="T35" fmla="*/ 0 h 229"/>
                <a:gd name="T36" fmla="*/ 552 w 673"/>
                <a:gd name="T37" fmla="*/ 0 h 229"/>
                <a:gd name="T38" fmla="*/ 600 w 673"/>
                <a:gd name="T39" fmla="*/ 12 h 229"/>
                <a:gd name="T40" fmla="*/ 636 w 673"/>
                <a:gd name="T41" fmla="*/ 12 h 229"/>
                <a:gd name="T42" fmla="*/ 672 w 673"/>
                <a:gd name="T43" fmla="*/ 12 h 2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73"/>
                <a:gd name="T67" fmla="*/ 0 h 229"/>
                <a:gd name="T68" fmla="*/ 673 w 673"/>
                <a:gd name="T69" fmla="*/ 229 h 2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73" h="229">
                  <a:moveTo>
                    <a:pt x="12" y="228"/>
                  </a:moveTo>
                  <a:lnTo>
                    <a:pt x="0" y="192"/>
                  </a:lnTo>
                  <a:lnTo>
                    <a:pt x="0" y="156"/>
                  </a:lnTo>
                  <a:lnTo>
                    <a:pt x="0" y="120"/>
                  </a:lnTo>
                  <a:lnTo>
                    <a:pt x="24" y="84"/>
                  </a:lnTo>
                  <a:lnTo>
                    <a:pt x="48" y="48"/>
                  </a:lnTo>
                  <a:lnTo>
                    <a:pt x="84" y="24"/>
                  </a:lnTo>
                  <a:lnTo>
                    <a:pt x="120" y="12"/>
                  </a:lnTo>
                  <a:lnTo>
                    <a:pt x="168" y="0"/>
                  </a:lnTo>
                  <a:lnTo>
                    <a:pt x="216" y="0"/>
                  </a:lnTo>
                  <a:lnTo>
                    <a:pt x="252" y="0"/>
                  </a:lnTo>
                  <a:lnTo>
                    <a:pt x="288" y="0"/>
                  </a:lnTo>
                  <a:lnTo>
                    <a:pt x="324" y="0"/>
                  </a:lnTo>
                  <a:lnTo>
                    <a:pt x="360" y="0"/>
                  </a:lnTo>
                  <a:lnTo>
                    <a:pt x="408" y="0"/>
                  </a:lnTo>
                  <a:lnTo>
                    <a:pt x="444" y="0"/>
                  </a:lnTo>
                  <a:lnTo>
                    <a:pt x="480" y="0"/>
                  </a:lnTo>
                  <a:lnTo>
                    <a:pt x="516" y="0"/>
                  </a:lnTo>
                  <a:lnTo>
                    <a:pt x="552" y="0"/>
                  </a:lnTo>
                  <a:lnTo>
                    <a:pt x="600" y="12"/>
                  </a:lnTo>
                  <a:lnTo>
                    <a:pt x="636" y="12"/>
                  </a:lnTo>
                  <a:lnTo>
                    <a:pt x="672" y="12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Freeform 23"/>
            <p:cNvSpPr>
              <a:spLocks/>
            </p:cNvSpPr>
            <p:nvPr/>
          </p:nvSpPr>
          <p:spPr bwMode="auto">
            <a:xfrm>
              <a:off x="4224" y="1104"/>
              <a:ext cx="733" cy="253"/>
            </a:xfrm>
            <a:custGeom>
              <a:avLst/>
              <a:gdLst>
                <a:gd name="T0" fmla="*/ 0 w 733"/>
                <a:gd name="T1" fmla="*/ 0 h 253"/>
                <a:gd name="T2" fmla="*/ 36 w 733"/>
                <a:gd name="T3" fmla="*/ 24 h 253"/>
                <a:gd name="T4" fmla="*/ 72 w 733"/>
                <a:gd name="T5" fmla="*/ 24 h 253"/>
                <a:gd name="T6" fmla="*/ 108 w 733"/>
                <a:gd name="T7" fmla="*/ 24 h 253"/>
                <a:gd name="T8" fmla="*/ 144 w 733"/>
                <a:gd name="T9" fmla="*/ 24 h 253"/>
                <a:gd name="T10" fmla="*/ 180 w 733"/>
                <a:gd name="T11" fmla="*/ 24 h 253"/>
                <a:gd name="T12" fmla="*/ 216 w 733"/>
                <a:gd name="T13" fmla="*/ 24 h 253"/>
                <a:gd name="T14" fmla="*/ 252 w 733"/>
                <a:gd name="T15" fmla="*/ 24 h 253"/>
                <a:gd name="T16" fmla="*/ 288 w 733"/>
                <a:gd name="T17" fmla="*/ 24 h 253"/>
                <a:gd name="T18" fmla="*/ 324 w 733"/>
                <a:gd name="T19" fmla="*/ 24 h 253"/>
                <a:gd name="T20" fmla="*/ 360 w 733"/>
                <a:gd name="T21" fmla="*/ 24 h 253"/>
                <a:gd name="T22" fmla="*/ 396 w 733"/>
                <a:gd name="T23" fmla="*/ 24 h 253"/>
                <a:gd name="T24" fmla="*/ 432 w 733"/>
                <a:gd name="T25" fmla="*/ 24 h 253"/>
                <a:gd name="T26" fmla="*/ 468 w 733"/>
                <a:gd name="T27" fmla="*/ 24 h 253"/>
                <a:gd name="T28" fmla="*/ 504 w 733"/>
                <a:gd name="T29" fmla="*/ 24 h 253"/>
                <a:gd name="T30" fmla="*/ 540 w 733"/>
                <a:gd name="T31" fmla="*/ 24 h 253"/>
                <a:gd name="T32" fmla="*/ 576 w 733"/>
                <a:gd name="T33" fmla="*/ 24 h 253"/>
                <a:gd name="T34" fmla="*/ 612 w 733"/>
                <a:gd name="T35" fmla="*/ 24 h 253"/>
                <a:gd name="T36" fmla="*/ 648 w 733"/>
                <a:gd name="T37" fmla="*/ 24 h 253"/>
                <a:gd name="T38" fmla="*/ 684 w 733"/>
                <a:gd name="T39" fmla="*/ 48 h 253"/>
                <a:gd name="T40" fmla="*/ 720 w 733"/>
                <a:gd name="T41" fmla="*/ 72 h 253"/>
                <a:gd name="T42" fmla="*/ 732 w 733"/>
                <a:gd name="T43" fmla="*/ 108 h 253"/>
                <a:gd name="T44" fmla="*/ 732 w 733"/>
                <a:gd name="T45" fmla="*/ 144 h 253"/>
                <a:gd name="T46" fmla="*/ 732 w 733"/>
                <a:gd name="T47" fmla="*/ 180 h 253"/>
                <a:gd name="T48" fmla="*/ 732 w 733"/>
                <a:gd name="T49" fmla="*/ 216 h 253"/>
                <a:gd name="T50" fmla="*/ 732 w 733"/>
                <a:gd name="T51" fmla="*/ 252 h 2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3"/>
                <a:gd name="T79" fmla="*/ 0 h 253"/>
                <a:gd name="T80" fmla="*/ 733 w 733"/>
                <a:gd name="T81" fmla="*/ 253 h 25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3" h="253">
                  <a:moveTo>
                    <a:pt x="0" y="0"/>
                  </a:moveTo>
                  <a:lnTo>
                    <a:pt x="36" y="24"/>
                  </a:lnTo>
                  <a:lnTo>
                    <a:pt x="72" y="24"/>
                  </a:lnTo>
                  <a:lnTo>
                    <a:pt x="108" y="24"/>
                  </a:lnTo>
                  <a:lnTo>
                    <a:pt x="144" y="24"/>
                  </a:lnTo>
                  <a:lnTo>
                    <a:pt x="180" y="24"/>
                  </a:lnTo>
                  <a:lnTo>
                    <a:pt x="216" y="24"/>
                  </a:lnTo>
                  <a:lnTo>
                    <a:pt x="252" y="24"/>
                  </a:lnTo>
                  <a:lnTo>
                    <a:pt x="288" y="24"/>
                  </a:lnTo>
                  <a:lnTo>
                    <a:pt x="324" y="24"/>
                  </a:lnTo>
                  <a:lnTo>
                    <a:pt x="360" y="24"/>
                  </a:lnTo>
                  <a:lnTo>
                    <a:pt x="396" y="24"/>
                  </a:lnTo>
                  <a:lnTo>
                    <a:pt x="432" y="24"/>
                  </a:lnTo>
                  <a:lnTo>
                    <a:pt x="468" y="24"/>
                  </a:lnTo>
                  <a:lnTo>
                    <a:pt x="504" y="24"/>
                  </a:lnTo>
                  <a:lnTo>
                    <a:pt x="540" y="24"/>
                  </a:lnTo>
                  <a:lnTo>
                    <a:pt x="576" y="24"/>
                  </a:lnTo>
                  <a:lnTo>
                    <a:pt x="612" y="24"/>
                  </a:lnTo>
                  <a:lnTo>
                    <a:pt x="648" y="24"/>
                  </a:lnTo>
                  <a:lnTo>
                    <a:pt x="684" y="48"/>
                  </a:lnTo>
                  <a:lnTo>
                    <a:pt x="720" y="72"/>
                  </a:lnTo>
                  <a:lnTo>
                    <a:pt x="732" y="108"/>
                  </a:lnTo>
                  <a:lnTo>
                    <a:pt x="732" y="144"/>
                  </a:lnTo>
                  <a:lnTo>
                    <a:pt x="732" y="180"/>
                  </a:lnTo>
                  <a:lnTo>
                    <a:pt x="732" y="216"/>
                  </a:lnTo>
                  <a:lnTo>
                    <a:pt x="732" y="252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90513" y="5422900"/>
            <a:ext cx="8543925" cy="1098550"/>
            <a:chOff x="183" y="3416"/>
            <a:chExt cx="5382" cy="692"/>
          </a:xfrm>
        </p:grpSpPr>
        <p:sp>
          <p:nvSpPr>
            <p:cNvPr id="23563" name="Rectangle 25"/>
            <p:cNvSpPr>
              <a:spLocks noChangeArrowheads="1"/>
            </p:cNvSpPr>
            <p:nvPr/>
          </p:nvSpPr>
          <p:spPr bwMode="auto">
            <a:xfrm>
              <a:off x="183" y="3860"/>
              <a:ext cx="144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/>
                <a:t>sister chromatids</a:t>
              </a:r>
            </a:p>
          </p:txBody>
        </p:sp>
        <p:sp>
          <p:nvSpPr>
            <p:cNvPr id="23564" name="Rectangle 26"/>
            <p:cNvSpPr>
              <a:spLocks noChangeArrowheads="1"/>
            </p:cNvSpPr>
            <p:nvPr/>
          </p:nvSpPr>
          <p:spPr bwMode="auto">
            <a:xfrm>
              <a:off x="4119" y="3836"/>
              <a:ext cx="144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/>
                <a:t>sister chromatids</a:t>
              </a:r>
            </a:p>
          </p:txBody>
        </p:sp>
        <p:sp>
          <p:nvSpPr>
            <p:cNvPr id="23565" name="Line 27"/>
            <p:cNvSpPr>
              <a:spLocks noChangeShapeType="1"/>
            </p:cNvSpPr>
            <p:nvPr/>
          </p:nvSpPr>
          <p:spPr bwMode="auto">
            <a:xfrm>
              <a:off x="1104" y="3416"/>
              <a:ext cx="0" cy="4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6" name="Line 28"/>
            <p:cNvSpPr>
              <a:spLocks noChangeShapeType="1"/>
            </p:cNvSpPr>
            <p:nvPr/>
          </p:nvSpPr>
          <p:spPr bwMode="auto">
            <a:xfrm>
              <a:off x="720" y="3416"/>
              <a:ext cx="0" cy="4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Line 29"/>
            <p:cNvSpPr>
              <a:spLocks noChangeShapeType="1"/>
            </p:cNvSpPr>
            <p:nvPr/>
          </p:nvSpPr>
          <p:spPr bwMode="auto">
            <a:xfrm>
              <a:off x="5136" y="3416"/>
              <a:ext cx="0" cy="4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8" name="Line 30"/>
            <p:cNvSpPr>
              <a:spLocks noChangeShapeType="1"/>
            </p:cNvSpPr>
            <p:nvPr/>
          </p:nvSpPr>
          <p:spPr bwMode="auto">
            <a:xfrm>
              <a:off x="4752" y="3416"/>
              <a:ext cx="0" cy="4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3429000" y="5867400"/>
            <a:ext cx="1828800" cy="820738"/>
            <a:chOff x="2160" y="3696"/>
            <a:chExt cx="1152" cy="517"/>
          </a:xfrm>
        </p:grpSpPr>
        <p:sp>
          <p:nvSpPr>
            <p:cNvPr id="23561" name="Rectangle 32"/>
            <p:cNvSpPr>
              <a:spLocks noChangeArrowheads="1"/>
            </p:cNvSpPr>
            <p:nvPr/>
          </p:nvSpPr>
          <p:spPr bwMode="auto">
            <a:xfrm>
              <a:off x="2343" y="3927"/>
              <a:ext cx="70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 b="1"/>
                <a:t>Tetrad</a:t>
              </a:r>
            </a:p>
          </p:txBody>
        </p:sp>
        <p:sp>
          <p:nvSpPr>
            <p:cNvPr id="23562" name="AutoShape 33"/>
            <p:cNvSpPr>
              <a:spLocks/>
            </p:cNvSpPr>
            <p:nvPr/>
          </p:nvSpPr>
          <p:spPr bwMode="auto">
            <a:xfrm rot="-5400000">
              <a:off x="2592" y="3264"/>
              <a:ext cx="288" cy="1152"/>
            </a:xfrm>
            <a:prstGeom prst="leftBrace">
              <a:avLst>
                <a:gd name="adj1" fmla="val 33333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992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Homologous Chromosomes</a:t>
            </a:r>
            <a:br>
              <a:rPr lang="en-US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1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because a homologous pair consists of 4 chromatids it is called a “Tetrad”)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133600"/>
            <a:ext cx="7772400" cy="4114800"/>
          </a:xfrm>
          <a:noFill/>
        </p:spPr>
        <p:txBody>
          <a:bodyPr lIns="90488" tIns="44450" rIns="90488" bIns="44450"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57513" y="6005513"/>
            <a:ext cx="3035300" cy="454025"/>
            <a:chOff x="1863" y="3783"/>
            <a:chExt cx="1912" cy="286"/>
          </a:xfrm>
        </p:grpSpPr>
        <p:sp>
          <p:nvSpPr>
            <p:cNvPr id="9252" name="Rectangle 5"/>
            <p:cNvSpPr>
              <a:spLocks noChangeArrowheads="1"/>
            </p:cNvSpPr>
            <p:nvPr/>
          </p:nvSpPr>
          <p:spPr bwMode="auto">
            <a:xfrm>
              <a:off x="1863" y="3783"/>
              <a:ext cx="87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 b="1"/>
                <a:t>Paternal</a:t>
              </a:r>
            </a:p>
          </p:txBody>
        </p:sp>
        <p:sp>
          <p:nvSpPr>
            <p:cNvPr id="9253" name="Rectangle 6"/>
            <p:cNvSpPr>
              <a:spLocks noChangeArrowheads="1"/>
            </p:cNvSpPr>
            <p:nvPr/>
          </p:nvSpPr>
          <p:spPr bwMode="auto">
            <a:xfrm>
              <a:off x="2871" y="3783"/>
              <a:ext cx="90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 b="1"/>
                <a:t>Maternal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04800" y="2146300"/>
            <a:ext cx="8574088" cy="3663950"/>
            <a:chOff x="192" y="1352"/>
            <a:chExt cx="5401" cy="2308"/>
          </a:xfrm>
        </p:grpSpPr>
        <p:sp>
          <p:nvSpPr>
            <p:cNvPr id="9222" name="Freeform 8"/>
            <p:cNvSpPr>
              <a:spLocks/>
            </p:cNvSpPr>
            <p:nvPr/>
          </p:nvSpPr>
          <p:spPr bwMode="auto">
            <a:xfrm>
              <a:off x="2413" y="1352"/>
              <a:ext cx="379" cy="2296"/>
            </a:xfrm>
            <a:custGeom>
              <a:avLst/>
              <a:gdLst>
                <a:gd name="T0" fmla="*/ 93 w 379"/>
                <a:gd name="T1" fmla="*/ 1176 h 2296"/>
                <a:gd name="T2" fmla="*/ 93 w 379"/>
                <a:gd name="T3" fmla="*/ 1248 h 2296"/>
                <a:gd name="T4" fmla="*/ 69 w 379"/>
                <a:gd name="T5" fmla="*/ 1320 h 2296"/>
                <a:gd name="T6" fmla="*/ 46 w 379"/>
                <a:gd name="T7" fmla="*/ 1391 h 2296"/>
                <a:gd name="T8" fmla="*/ 31 w 379"/>
                <a:gd name="T9" fmla="*/ 1463 h 2296"/>
                <a:gd name="T10" fmla="*/ 21 w 379"/>
                <a:gd name="T11" fmla="*/ 1547 h 2296"/>
                <a:gd name="T12" fmla="*/ 7 w 379"/>
                <a:gd name="T13" fmla="*/ 1643 h 2296"/>
                <a:gd name="T14" fmla="*/ 6 w 379"/>
                <a:gd name="T15" fmla="*/ 1727 h 2296"/>
                <a:gd name="T16" fmla="*/ 4 w 379"/>
                <a:gd name="T17" fmla="*/ 1811 h 2296"/>
                <a:gd name="T18" fmla="*/ 25 w 379"/>
                <a:gd name="T19" fmla="*/ 1931 h 2296"/>
                <a:gd name="T20" fmla="*/ 36 w 379"/>
                <a:gd name="T21" fmla="*/ 2004 h 2296"/>
                <a:gd name="T22" fmla="*/ 58 w 379"/>
                <a:gd name="T23" fmla="*/ 2088 h 2296"/>
                <a:gd name="T24" fmla="*/ 89 w 379"/>
                <a:gd name="T25" fmla="*/ 2173 h 2296"/>
                <a:gd name="T26" fmla="*/ 123 w 379"/>
                <a:gd name="T27" fmla="*/ 2245 h 2296"/>
                <a:gd name="T28" fmla="*/ 188 w 379"/>
                <a:gd name="T29" fmla="*/ 2294 h 2296"/>
                <a:gd name="T30" fmla="*/ 257 w 379"/>
                <a:gd name="T31" fmla="*/ 2272 h 2296"/>
                <a:gd name="T32" fmla="*/ 303 w 379"/>
                <a:gd name="T33" fmla="*/ 2212 h 2296"/>
                <a:gd name="T34" fmla="*/ 350 w 379"/>
                <a:gd name="T35" fmla="*/ 2129 h 2296"/>
                <a:gd name="T36" fmla="*/ 374 w 379"/>
                <a:gd name="T37" fmla="*/ 2046 h 2296"/>
                <a:gd name="T38" fmla="*/ 375 w 379"/>
                <a:gd name="T39" fmla="*/ 1950 h 2296"/>
                <a:gd name="T40" fmla="*/ 377 w 379"/>
                <a:gd name="T41" fmla="*/ 1830 h 2296"/>
                <a:gd name="T42" fmla="*/ 368 w 379"/>
                <a:gd name="T43" fmla="*/ 1733 h 2296"/>
                <a:gd name="T44" fmla="*/ 346 w 379"/>
                <a:gd name="T45" fmla="*/ 1649 h 2296"/>
                <a:gd name="T46" fmla="*/ 326 w 379"/>
                <a:gd name="T47" fmla="*/ 1577 h 2296"/>
                <a:gd name="T48" fmla="*/ 282 w 379"/>
                <a:gd name="T49" fmla="*/ 1504 h 2296"/>
                <a:gd name="T50" fmla="*/ 237 w 379"/>
                <a:gd name="T51" fmla="*/ 1431 h 2296"/>
                <a:gd name="T52" fmla="*/ 204 w 379"/>
                <a:gd name="T53" fmla="*/ 1358 h 2296"/>
                <a:gd name="T54" fmla="*/ 183 w 379"/>
                <a:gd name="T55" fmla="*/ 1286 h 2296"/>
                <a:gd name="T56" fmla="*/ 161 w 379"/>
                <a:gd name="T57" fmla="*/ 1213 h 2296"/>
                <a:gd name="T58" fmla="*/ 152 w 379"/>
                <a:gd name="T59" fmla="*/ 1141 h 2296"/>
                <a:gd name="T60" fmla="*/ 175 w 379"/>
                <a:gd name="T61" fmla="*/ 1070 h 2296"/>
                <a:gd name="T62" fmla="*/ 210 w 379"/>
                <a:gd name="T63" fmla="*/ 998 h 2296"/>
                <a:gd name="T64" fmla="*/ 245 w 379"/>
                <a:gd name="T65" fmla="*/ 927 h 2296"/>
                <a:gd name="T66" fmla="*/ 282 w 379"/>
                <a:gd name="T67" fmla="*/ 783 h 2296"/>
                <a:gd name="T68" fmla="*/ 318 w 379"/>
                <a:gd name="T69" fmla="*/ 592 h 2296"/>
                <a:gd name="T70" fmla="*/ 344 w 379"/>
                <a:gd name="T71" fmla="*/ 400 h 2296"/>
                <a:gd name="T72" fmla="*/ 358 w 379"/>
                <a:gd name="T73" fmla="*/ 317 h 2296"/>
                <a:gd name="T74" fmla="*/ 370 w 379"/>
                <a:gd name="T75" fmla="*/ 245 h 2296"/>
                <a:gd name="T76" fmla="*/ 371 w 379"/>
                <a:gd name="T77" fmla="*/ 173 h 2296"/>
                <a:gd name="T78" fmla="*/ 349 w 379"/>
                <a:gd name="T79" fmla="*/ 100 h 2296"/>
                <a:gd name="T80" fmla="*/ 305 w 379"/>
                <a:gd name="T81" fmla="*/ 40 h 2296"/>
                <a:gd name="T82" fmla="*/ 238 w 379"/>
                <a:gd name="T83" fmla="*/ 2 h 2296"/>
                <a:gd name="T84" fmla="*/ 171 w 379"/>
                <a:gd name="T85" fmla="*/ 0 h 2296"/>
                <a:gd name="T86" fmla="*/ 113 w 379"/>
                <a:gd name="T87" fmla="*/ 83 h 2296"/>
                <a:gd name="T88" fmla="*/ 76 w 379"/>
                <a:gd name="T89" fmla="*/ 228 h 2296"/>
                <a:gd name="T90" fmla="*/ 41 w 379"/>
                <a:gd name="T91" fmla="*/ 322 h 2296"/>
                <a:gd name="T92" fmla="*/ 28 w 379"/>
                <a:gd name="T93" fmla="*/ 407 h 2296"/>
                <a:gd name="T94" fmla="*/ 15 w 379"/>
                <a:gd name="T95" fmla="*/ 515 h 2296"/>
                <a:gd name="T96" fmla="*/ 12 w 379"/>
                <a:gd name="T97" fmla="*/ 659 h 2296"/>
                <a:gd name="T98" fmla="*/ 0 w 379"/>
                <a:gd name="T99" fmla="*/ 742 h 2296"/>
                <a:gd name="T100" fmla="*/ 22 w 379"/>
                <a:gd name="T101" fmla="*/ 815 h 2296"/>
                <a:gd name="T102" fmla="*/ 19 w 379"/>
                <a:gd name="T103" fmla="*/ 887 h 2296"/>
                <a:gd name="T104" fmla="*/ 42 w 379"/>
                <a:gd name="T105" fmla="*/ 958 h 2296"/>
                <a:gd name="T106" fmla="*/ 63 w 379"/>
                <a:gd name="T107" fmla="*/ 1032 h 2296"/>
                <a:gd name="T108" fmla="*/ 96 w 379"/>
                <a:gd name="T109" fmla="*/ 1104 h 2296"/>
                <a:gd name="T110" fmla="*/ 84 w 379"/>
                <a:gd name="T111" fmla="*/ 1140 h 22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9"/>
                <a:gd name="T169" fmla="*/ 0 h 2296"/>
                <a:gd name="T170" fmla="*/ 379 w 379"/>
                <a:gd name="T171" fmla="*/ 2296 h 22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9" h="2296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chemeClr val="accent1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3" name="Freeform 9"/>
            <p:cNvSpPr>
              <a:spLocks/>
            </p:cNvSpPr>
            <p:nvPr/>
          </p:nvSpPr>
          <p:spPr bwMode="auto">
            <a:xfrm>
              <a:off x="2101" y="1388"/>
              <a:ext cx="325" cy="2272"/>
            </a:xfrm>
            <a:custGeom>
              <a:avLst/>
              <a:gdLst>
                <a:gd name="T0" fmla="*/ 308 w 325"/>
                <a:gd name="T1" fmla="*/ 1268 h 2272"/>
                <a:gd name="T2" fmla="*/ 305 w 325"/>
                <a:gd name="T3" fmla="*/ 1376 h 2272"/>
                <a:gd name="T4" fmla="*/ 301 w 325"/>
                <a:gd name="T5" fmla="*/ 1485 h 2272"/>
                <a:gd name="T6" fmla="*/ 296 w 325"/>
                <a:gd name="T7" fmla="*/ 1592 h 2272"/>
                <a:gd name="T8" fmla="*/ 292 w 325"/>
                <a:gd name="T9" fmla="*/ 1700 h 2272"/>
                <a:gd name="T10" fmla="*/ 289 w 325"/>
                <a:gd name="T11" fmla="*/ 1808 h 2272"/>
                <a:gd name="T12" fmla="*/ 295 w 325"/>
                <a:gd name="T13" fmla="*/ 1929 h 2272"/>
                <a:gd name="T14" fmla="*/ 281 w 325"/>
                <a:gd name="T15" fmla="*/ 2035 h 2272"/>
                <a:gd name="T16" fmla="*/ 245 w 325"/>
                <a:gd name="T17" fmla="*/ 2142 h 2272"/>
                <a:gd name="T18" fmla="*/ 194 w 325"/>
                <a:gd name="T19" fmla="*/ 2249 h 2272"/>
                <a:gd name="T20" fmla="*/ 93 w 325"/>
                <a:gd name="T21" fmla="*/ 2256 h 2272"/>
                <a:gd name="T22" fmla="*/ 40 w 325"/>
                <a:gd name="T23" fmla="*/ 2146 h 2272"/>
                <a:gd name="T24" fmla="*/ 9 w 325"/>
                <a:gd name="T25" fmla="*/ 2038 h 2272"/>
                <a:gd name="T26" fmla="*/ 2 w 325"/>
                <a:gd name="T27" fmla="*/ 1930 h 2272"/>
                <a:gd name="T28" fmla="*/ 6 w 325"/>
                <a:gd name="T29" fmla="*/ 1822 h 2272"/>
                <a:gd name="T30" fmla="*/ 10 w 325"/>
                <a:gd name="T31" fmla="*/ 1714 h 2272"/>
                <a:gd name="T32" fmla="*/ 37 w 325"/>
                <a:gd name="T33" fmla="*/ 1595 h 2272"/>
                <a:gd name="T34" fmla="*/ 63 w 325"/>
                <a:gd name="T35" fmla="*/ 1488 h 2272"/>
                <a:gd name="T36" fmla="*/ 89 w 325"/>
                <a:gd name="T37" fmla="*/ 1380 h 2272"/>
                <a:gd name="T38" fmla="*/ 161 w 325"/>
                <a:gd name="T39" fmla="*/ 1275 h 2272"/>
                <a:gd name="T40" fmla="*/ 221 w 325"/>
                <a:gd name="T41" fmla="*/ 1169 h 2272"/>
                <a:gd name="T42" fmla="*/ 226 w 325"/>
                <a:gd name="T43" fmla="*/ 1061 h 2272"/>
                <a:gd name="T44" fmla="*/ 150 w 325"/>
                <a:gd name="T45" fmla="*/ 949 h 2272"/>
                <a:gd name="T46" fmla="*/ 110 w 325"/>
                <a:gd name="T47" fmla="*/ 829 h 2272"/>
                <a:gd name="T48" fmla="*/ 79 w 325"/>
                <a:gd name="T49" fmla="*/ 719 h 2272"/>
                <a:gd name="T50" fmla="*/ 60 w 325"/>
                <a:gd name="T51" fmla="*/ 611 h 2272"/>
                <a:gd name="T52" fmla="*/ 42 w 325"/>
                <a:gd name="T53" fmla="*/ 501 h 2272"/>
                <a:gd name="T54" fmla="*/ 45 w 325"/>
                <a:gd name="T55" fmla="*/ 393 h 2272"/>
                <a:gd name="T56" fmla="*/ 49 w 325"/>
                <a:gd name="T57" fmla="*/ 274 h 2272"/>
                <a:gd name="T58" fmla="*/ 54 w 325"/>
                <a:gd name="T59" fmla="*/ 166 h 2272"/>
                <a:gd name="T60" fmla="*/ 70 w 325"/>
                <a:gd name="T61" fmla="*/ 58 h 2272"/>
                <a:gd name="T62" fmla="*/ 162 w 325"/>
                <a:gd name="T63" fmla="*/ 2 h 2272"/>
                <a:gd name="T64" fmla="*/ 249 w 325"/>
                <a:gd name="T65" fmla="*/ 41 h 2272"/>
                <a:gd name="T66" fmla="*/ 291 w 325"/>
                <a:gd name="T67" fmla="*/ 150 h 2272"/>
                <a:gd name="T68" fmla="*/ 310 w 325"/>
                <a:gd name="T69" fmla="*/ 259 h 2272"/>
                <a:gd name="T70" fmla="*/ 307 w 325"/>
                <a:gd name="T71" fmla="*/ 366 h 2272"/>
                <a:gd name="T72" fmla="*/ 303 w 325"/>
                <a:gd name="T73" fmla="*/ 474 h 2272"/>
                <a:gd name="T74" fmla="*/ 287 w 325"/>
                <a:gd name="T75" fmla="*/ 583 h 2272"/>
                <a:gd name="T76" fmla="*/ 283 w 325"/>
                <a:gd name="T77" fmla="*/ 690 h 2272"/>
                <a:gd name="T78" fmla="*/ 279 w 325"/>
                <a:gd name="T79" fmla="*/ 798 h 2272"/>
                <a:gd name="T80" fmla="*/ 276 w 325"/>
                <a:gd name="T81" fmla="*/ 906 h 2272"/>
                <a:gd name="T82" fmla="*/ 272 w 325"/>
                <a:gd name="T83" fmla="*/ 1014 h 2272"/>
                <a:gd name="T84" fmla="*/ 314 w 325"/>
                <a:gd name="T85" fmla="*/ 1112 h 2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2272"/>
                <a:gd name="T131" fmla="*/ 325 w 325"/>
                <a:gd name="T132" fmla="*/ 2272 h 22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2272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chemeClr val="accent1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Oval 10"/>
            <p:cNvSpPr>
              <a:spLocks noChangeArrowheads="1"/>
            </p:cNvSpPr>
            <p:nvPr/>
          </p:nvSpPr>
          <p:spPr bwMode="auto">
            <a:xfrm rot="60000">
              <a:off x="2312" y="2359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" name="Freeform 11"/>
            <p:cNvSpPr>
              <a:spLocks/>
            </p:cNvSpPr>
            <p:nvPr/>
          </p:nvSpPr>
          <p:spPr bwMode="auto">
            <a:xfrm>
              <a:off x="3085" y="1352"/>
              <a:ext cx="379" cy="2296"/>
            </a:xfrm>
            <a:custGeom>
              <a:avLst/>
              <a:gdLst>
                <a:gd name="T0" fmla="*/ 93 w 379"/>
                <a:gd name="T1" fmla="*/ 1176 h 2296"/>
                <a:gd name="T2" fmla="*/ 93 w 379"/>
                <a:gd name="T3" fmla="*/ 1248 h 2296"/>
                <a:gd name="T4" fmla="*/ 69 w 379"/>
                <a:gd name="T5" fmla="*/ 1320 h 2296"/>
                <a:gd name="T6" fmla="*/ 46 w 379"/>
                <a:gd name="T7" fmla="*/ 1391 h 2296"/>
                <a:gd name="T8" fmla="*/ 31 w 379"/>
                <a:gd name="T9" fmla="*/ 1463 h 2296"/>
                <a:gd name="T10" fmla="*/ 21 w 379"/>
                <a:gd name="T11" fmla="*/ 1547 h 2296"/>
                <a:gd name="T12" fmla="*/ 7 w 379"/>
                <a:gd name="T13" fmla="*/ 1643 h 2296"/>
                <a:gd name="T14" fmla="*/ 6 w 379"/>
                <a:gd name="T15" fmla="*/ 1727 h 2296"/>
                <a:gd name="T16" fmla="*/ 4 w 379"/>
                <a:gd name="T17" fmla="*/ 1811 h 2296"/>
                <a:gd name="T18" fmla="*/ 25 w 379"/>
                <a:gd name="T19" fmla="*/ 1931 h 2296"/>
                <a:gd name="T20" fmla="*/ 36 w 379"/>
                <a:gd name="T21" fmla="*/ 2004 h 2296"/>
                <a:gd name="T22" fmla="*/ 58 w 379"/>
                <a:gd name="T23" fmla="*/ 2088 h 2296"/>
                <a:gd name="T24" fmla="*/ 89 w 379"/>
                <a:gd name="T25" fmla="*/ 2173 h 2296"/>
                <a:gd name="T26" fmla="*/ 123 w 379"/>
                <a:gd name="T27" fmla="*/ 2245 h 2296"/>
                <a:gd name="T28" fmla="*/ 188 w 379"/>
                <a:gd name="T29" fmla="*/ 2294 h 2296"/>
                <a:gd name="T30" fmla="*/ 257 w 379"/>
                <a:gd name="T31" fmla="*/ 2272 h 2296"/>
                <a:gd name="T32" fmla="*/ 303 w 379"/>
                <a:gd name="T33" fmla="*/ 2212 h 2296"/>
                <a:gd name="T34" fmla="*/ 350 w 379"/>
                <a:gd name="T35" fmla="*/ 2129 h 2296"/>
                <a:gd name="T36" fmla="*/ 374 w 379"/>
                <a:gd name="T37" fmla="*/ 2046 h 2296"/>
                <a:gd name="T38" fmla="*/ 375 w 379"/>
                <a:gd name="T39" fmla="*/ 1950 h 2296"/>
                <a:gd name="T40" fmla="*/ 377 w 379"/>
                <a:gd name="T41" fmla="*/ 1830 h 2296"/>
                <a:gd name="T42" fmla="*/ 368 w 379"/>
                <a:gd name="T43" fmla="*/ 1733 h 2296"/>
                <a:gd name="T44" fmla="*/ 346 w 379"/>
                <a:gd name="T45" fmla="*/ 1649 h 2296"/>
                <a:gd name="T46" fmla="*/ 326 w 379"/>
                <a:gd name="T47" fmla="*/ 1577 h 2296"/>
                <a:gd name="T48" fmla="*/ 282 w 379"/>
                <a:gd name="T49" fmla="*/ 1504 h 2296"/>
                <a:gd name="T50" fmla="*/ 237 w 379"/>
                <a:gd name="T51" fmla="*/ 1431 h 2296"/>
                <a:gd name="T52" fmla="*/ 204 w 379"/>
                <a:gd name="T53" fmla="*/ 1358 h 2296"/>
                <a:gd name="T54" fmla="*/ 183 w 379"/>
                <a:gd name="T55" fmla="*/ 1286 h 2296"/>
                <a:gd name="T56" fmla="*/ 161 w 379"/>
                <a:gd name="T57" fmla="*/ 1213 h 2296"/>
                <a:gd name="T58" fmla="*/ 152 w 379"/>
                <a:gd name="T59" fmla="*/ 1141 h 2296"/>
                <a:gd name="T60" fmla="*/ 175 w 379"/>
                <a:gd name="T61" fmla="*/ 1070 h 2296"/>
                <a:gd name="T62" fmla="*/ 210 w 379"/>
                <a:gd name="T63" fmla="*/ 998 h 2296"/>
                <a:gd name="T64" fmla="*/ 245 w 379"/>
                <a:gd name="T65" fmla="*/ 927 h 2296"/>
                <a:gd name="T66" fmla="*/ 282 w 379"/>
                <a:gd name="T67" fmla="*/ 783 h 2296"/>
                <a:gd name="T68" fmla="*/ 318 w 379"/>
                <a:gd name="T69" fmla="*/ 592 h 2296"/>
                <a:gd name="T70" fmla="*/ 344 w 379"/>
                <a:gd name="T71" fmla="*/ 400 h 2296"/>
                <a:gd name="T72" fmla="*/ 358 w 379"/>
                <a:gd name="T73" fmla="*/ 317 h 2296"/>
                <a:gd name="T74" fmla="*/ 370 w 379"/>
                <a:gd name="T75" fmla="*/ 245 h 2296"/>
                <a:gd name="T76" fmla="*/ 371 w 379"/>
                <a:gd name="T77" fmla="*/ 173 h 2296"/>
                <a:gd name="T78" fmla="*/ 349 w 379"/>
                <a:gd name="T79" fmla="*/ 100 h 2296"/>
                <a:gd name="T80" fmla="*/ 305 w 379"/>
                <a:gd name="T81" fmla="*/ 40 h 2296"/>
                <a:gd name="T82" fmla="*/ 238 w 379"/>
                <a:gd name="T83" fmla="*/ 2 h 2296"/>
                <a:gd name="T84" fmla="*/ 171 w 379"/>
                <a:gd name="T85" fmla="*/ 0 h 2296"/>
                <a:gd name="T86" fmla="*/ 113 w 379"/>
                <a:gd name="T87" fmla="*/ 83 h 2296"/>
                <a:gd name="T88" fmla="*/ 76 w 379"/>
                <a:gd name="T89" fmla="*/ 228 h 2296"/>
                <a:gd name="T90" fmla="*/ 41 w 379"/>
                <a:gd name="T91" fmla="*/ 322 h 2296"/>
                <a:gd name="T92" fmla="*/ 28 w 379"/>
                <a:gd name="T93" fmla="*/ 407 h 2296"/>
                <a:gd name="T94" fmla="*/ 15 w 379"/>
                <a:gd name="T95" fmla="*/ 515 h 2296"/>
                <a:gd name="T96" fmla="*/ 12 w 379"/>
                <a:gd name="T97" fmla="*/ 659 h 2296"/>
                <a:gd name="T98" fmla="*/ 0 w 379"/>
                <a:gd name="T99" fmla="*/ 742 h 2296"/>
                <a:gd name="T100" fmla="*/ 22 w 379"/>
                <a:gd name="T101" fmla="*/ 815 h 2296"/>
                <a:gd name="T102" fmla="*/ 19 w 379"/>
                <a:gd name="T103" fmla="*/ 887 h 2296"/>
                <a:gd name="T104" fmla="*/ 42 w 379"/>
                <a:gd name="T105" fmla="*/ 958 h 2296"/>
                <a:gd name="T106" fmla="*/ 63 w 379"/>
                <a:gd name="T107" fmla="*/ 1032 h 2296"/>
                <a:gd name="T108" fmla="*/ 96 w 379"/>
                <a:gd name="T109" fmla="*/ 1104 h 2296"/>
                <a:gd name="T110" fmla="*/ 84 w 379"/>
                <a:gd name="T111" fmla="*/ 1140 h 22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9"/>
                <a:gd name="T169" fmla="*/ 0 h 2296"/>
                <a:gd name="T170" fmla="*/ 379 w 379"/>
                <a:gd name="T171" fmla="*/ 2296 h 22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9" h="2296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Freeform 12"/>
            <p:cNvSpPr>
              <a:spLocks/>
            </p:cNvSpPr>
            <p:nvPr/>
          </p:nvSpPr>
          <p:spPr bwMode="auto">
            <a:xfrm>
              <a:off x="2773" y="1388"/>
              <a:ext cx="325" cy="2272"/>
            </a:xfrm>
            <a:custGeom>
              <a:avLst/>
              <a:gdLst>
                <a:gd name="T0" fmla="*/ 308 w 325"/>
                <a:gd name="T1" fmla="*/ 1268 h 2272"/>
                <a:gd name="T2" fmla="*/ 305 w 325"/>
                <a:gd name="T3" fmla="*/ 1376 h 2272"/>
                <a:gd name="T4" fmla="*/ 301 w 325"/>
                <a:gd name="T5" fmla="*/ 1485 h 2272"/>
                <a:gd name="T6" fmla="*/ 296 w 325"/>
                <a:gd name="T7" fmla="*/ 1592 h 2272"/>
                <a:gd name="T8" fmla="*/ 292 w 325"/>
                <a:gd name="T9" fmla="*/ 1700 h 2272"/>
                <a:gd name="T10" fmla="*/ 289 w 325"/>
                <a:gd name="T11" fmla="*/ 1808 h 2272"/>
                <a:gd name="T12" fmla="*/ 295 w 325"/>
                <a:gd name="T13" fmla="*/ 1929 h 2272"/>
                <a:gd name="T14" fmla="*/ 281 w 325"/>
                <a:gd name="T15" fmla="*/ 2035 h 2272"/>
                <a:gd name="T16" fmla="*/ 245 w 325"/>
                <a:gd name="T17" fmla="*/ 2142 h 2272"/>
                <a:gd name="T18" fmla="*/ 194 w 325"/>
                <a:gd name="T19" fmla="*/ 2249 h 2272"/>
                <a:gd name="T20" fmla="*/ 93 w 325"/>
                <a:gd name="T21" fmla="*/ 2256 h 2272"/>
                <a:gd name="T22" fmla="*/ 40 w 325"/>
                <a:gd name="T23" fmla="*/ 2146 h 2272"/>
                <a:gd name="T24" fmla="*/ 9 w 325"/>
                <a:gd name="T25" fmla="*/ 2038 h 2272"/>
                <a:gd name="T26" fmla="*/ 2 w 325"/>
                <a:gd name="T27" fmla="*/ 1930 h 2272"/>
                <a:gd name="T28" fmla="*/ 6 w 325"/>
                <a:gd name="T29" fmla="*/ 1822 h 2272"/>
                <a:gd name="T30" fmla="*/ 10 w 325"/>
                <a:gd name="T31" fmla="*/ 1714 h 2272"/>
                <a:gd name="T32" fmla="*/ 37 w 325"/>
                <a:gd name="T33" fmla="*/ 1595 h 2272"/>
                <a:gd name="T34" fmla="*/ 63 w 325"/>
                <a:gd name="T35" fmla="*/ 1488 h 2272"/>
                <a:gd name="T36" fmla="*/ 89 w 325"/>
                <a:gd name="T37" fmla="*/ 1380 h 2272"/>
                <a:gd name="T38" fmla="*/ 161 w 325"/>
                <a:gd name="T39" fmla="*/ 1275 h 2272"/>
                <a:gd name="T40" fmla="*/ 221 w 325"/>
                <a:gd name="T41" fmla="*/ 1169 h 2272"/>
                <a:gd name="T42" fmla="*/ 226 w 325"/>
                <a:gd name="T43" fmla="*/ 1061 h 2272"/>
                <a:gd name="T44" fmla="*/ 150 w 325"/>
                <a:gd name="T45" fmla="*/ 949 h 2272"/>
                <a:gd name="T46" fmla="*/ 110 w 325"/>
                <a:gd name="T47" fmla="*/ 829 h 2272"/>
                <a:gd name="T48" fmla="*/ 79 w 325"/>
                <a:gd name="T49" fmla="*/ 719 h 2272"/>
                <a:gd name="T50" fmla="*/ 60 w 325"/>
                <a:gd name="T51" fmla="*/ 611 h 2272"/>
                <a:gd name="T52" fmla="*/ 42 w 325"/>
                <a:gd name="T53" fmla="*/ 501 h 2272"/>
                <a:gd name="T54" fmla="*/ 45 w 325"/>
                <a:gd name="T55" fmla="*/ 393 h 2272"/>
                <a:gd name="T56" fmla="*/ 49 w 325"/>
                <a:gd name="T57" fmla="*/ 274 h 2272"/>
                <a:gd name="T58" fmla="*/ 54 w 325"/>
                <a:gd name="T59" fmla="*/ 166 h 2272"/>
                <a:gd name="T60" fmla="*/ 70 w 325"/>
                <a:gd name="T61" fmla="*/ 58 h 2272"/>
                <a:gd name="T62" fmla="*/ 162 w 325"/>
                <a:gd name="T63" fmla="*/ 2 h 2272"/>
                <a:gd name="T64" fmla="*/ 249 w 325"/>
                <a:gd name="T65" fmla="*/ 41 h 2272"/>
                <a:gd name="T66" fmla="*/ 291 w 325"/>
                <a:gd name="T67" fmla="*/ 150 h 2272"/>
                <a:gd name="T68" fmla="*/ 310 w 325"/>
                <a:gd name="T69" fmla="*/ 259 h 2272"/>
                <a:gd name="T70" fmla="*/ 307 w 325"/>
                <a:gd name="T71" fmla="*/ 366 h 2272"/>
                <a:gd name="T72" fmla="*/ 303 w 325"/>
                <a:gd name="T73" fmla="*/ 474 h 2272"/>
                <a:gd name="T74" fmla="*/ 287 w 325"/>
                <a:gd name="T75" fmla="*/ 583 h 2272"/>
                <a:gd name="T76" fmla="*/ 283 w 325"/>
                <a:gd name="T77" fmla="*/ 690 h 2272"/>
                <a:gd name="T78" fmla="*/ 279 w 325"/>
                <a:gd name="T79" fmla="*/ 798 h 2272"/>
                <a:gd name="T80" fmla="*/ 276 w 325"/>
                <a:gd name="T81" fmla="*/ 906 h 2272"/>
                <a:gd name="T82" fmla="*/ 272 w 325"/>
                <a:gd name="T83" fmla="*/ 1014 h 2272"/>
                <a:gd name="T84" fmla="*/ 314 w 325"/>
                <a:gd name="T85" fmla="*/ 1112 h 2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2272"/>
                <a:gd name="T131" fmla="*/ 325 w 325"/>
                <a:gd name="T132" fmla="*/ 2272 h 22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2272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Oval 13"/>
            <p:cNvSpPr>
              <a:spLocks noChangeArrowheads="1"/>
            </p:cNvSpPr>
            <p:nvPr/>
          </p:nvSpPr>
          <p:spPr bwMode="auto">
            <a:xfrm rot="60000">
              <a:off x="2984" y="2359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8" name="Line 14"/>
            <p:cNvSpPr>
              <a:spLocks noChangeShapeType="1"/>
            </p:cNvSpPr>
            <p:nvPr/>
          </p:nvSpPr>
          <p:spPr bwMode="auto">
            <a:xfrm>
              <a:off x="2176" y="1680"/>
              <a:ext cx="20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Line 15"/>
            <p:cNvSpPr>
              <a:spLocks noChangeShapeType="1"/>
            </p:cNvSpPr>
            <p:nvPr/>
          </p:nvSpPr>
          <p:spPr bwMode="auto">
            <a:xfrm>
              <a:off x="3136" y="1680"/>
              <a:ext cx="30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Rectangle 16"/>
            <p:cNvSpPr>
              <a:spLocks noChangeArrowheads="1"/>
            </p:cNvSpPr>
            <p:nvPr/>
          </p:nvSpPr>
          <p:spPr bwMode="auto">
            <a:xfrm>
              <a:off x="3831" y="1556"/>
              <a:ext cx="816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/>
                <a:t>eye color</a:t>
              </a:r>
            </a:p>
            <a:p>
              <a:pPr eaLnBrk="0" hangingPunct="0"/>
              <a:r>
                <a:rPr lang="en-US" sz="2000" b="1"/>
                <a:t>   locus</a:t>
              </a:r>
            </a:p>
          </p:txBody>
        </p:sp>
        <p:sp>
          <p:nvSpPr>
            <p:cNvPr id="9231" name="Line 17"/>
            <p:cNvSpPr>
              <a:spLocks noChangeShapeType="1"/>
            </p:cNvSpPr>
            <p:nvPr/>
          </p:nvSpPr>
          <p:spPr bwMode="auto">
            <a:xfrm>
              <a:off x="3512" y="1680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Line 18"/>
            <p:cNvSpPr>
              <a:spLocks noChangeShapeType="1"/>
            </p:cNvSpPr>
            <p:nvPr/>
          </p:nvSpPr>
          <p:spPr bwMode="auto">
            <a:xfrm>
              <a:off x="1736" y="1680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Rectangle 19"/>
            <p:cNvSpPr>
              <a:spLocks noChangeArrowheads="1"/>
            </p:cNvSpPr>
            <p:nvPr/>
          </p:nvSpPr>
          <p:spPr bwMode="auto">
            <a:xfrm>
              <a:off x="903" y="1556"/>
              <a:ext cx="816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/>
                <a:t>eye color</a:t>
              </a:r>
            </a:p>
            <a:p>
              <a:pPr eaLnBrk="0" hangingPunct="0"/>
              <a:r>
                <a:rPr lang="en-US" sz="2000" b="1"/>
                <a:t>   locus</a:t>
              </a:r>
            </a:p>
          </p:txBody>
        </p:sp>
        <p:sp>
          <p:nvSpPr>
            <p:cNvPr id="9234" name="Freeform 20"/>
            <p:cNvSpPr>
              <a:spLocks/>
            </p:cNvSpPr>
            <p:nvPr/>
          </p:nvSpPr>
          <p:spPr bwMode="auto">
            <a:xfrm>
              <a:off x="4692" y="1788"/>
              <a:ext cx="241" cy="1429"/>
            </a:xfrm>
            <a:custGeom>
              <a:avLst/>
              <a:gdLst>
                <a:gd name="T0" fmla="*/ 84 w 241"/>
                <a:gd name="T1" fmla="*/ 672 h 1429"/>
                <a:gd name="T2" fmla="*/ 60 w 241"/>
                <a:gd name="T3" fmla="*/ 600 h 1429"/>
                <a:gd name="T4" fmla="*/ 48 w 241"/>
                <a:gd name="T5" fmla="*/ 528 h 1429"/>
                <a:gd name="T6" fmla="*/ 36 w 241"/>
                <a:gd name="T7" fmla="*/ 456 h 1429"/>
                <a:gd name="T8" fmla="*/ 24 w 241"/>
                <a:gd name="T9" fmla="*/ 360 h 1429"/>
                <a:gd name="T10" fmla="*/ 0 w 241"/>
                <a:gd name="T11" fmla="*/ 276 h 1429"/>
                <a:gd name="T12" fmla="*/ 0 w 241"/>
                <a:gd name="T13" fmla="*/ 192 h 1429"/>
                <a:gd name="T14" fmla="*/ 0 w 241"/>
                <a:gd name="T15" fmla="*/ 108 h 1429"/>
                <a:gd name="T16" fmla="*/ 24 w 241"/>
                <a:gd name="T17" fmla="*/ 36 h 1429"/>
                <a:gd name="T18" fmla="*/ 108 w 241"/>
                <a:gd name="T19" fmla="*/ 0 h 1429"/>
                <a:gd name="T20" fmla="*/ 156 w 241"/>
                <a:gd name="T21" fmla="*/ 60 h 1429"/>
                <a:gd name="T22" fmla="*/ 180 w 241"/>
                <a:gd name="T23" fmla="*/ 132 h 1429"/>
                <a:gd name="T24" fmla="*/ 180 w 241"/>
                <a:gd name="T25" fmla="*/ 204 h 1429"/>
                <a:gd name="T26" fmla="*/ 180 w 241"/>
                <a:gd name="T27" fmla="*/ 288 h 1429"/>
                <a:gd name="T28" fmla="*/ 180 w 241"/>
                <a:gd name="T29" fmla="*/ 384 h 1429"/>
                <a:gd name="T30" fmla="*/ 180 w 241"/>
                <a:gd name="T31" fmla="*/ 456 h 1429"/>
                <a:gd name="T32" fmla="*/ 180 w 241"/>
                <a:gd name="T33" fmla="*/ 528 h 1429"/>
                <a:gd name="T34" fmla="*/ 180 w 241"/>
                <a:gd name="T35" fmla="*/ 600 h 1429"/>
                <a:gd name="T36" fmla="*/ 180 w 241"/>
                <a:gd name="T37" fmla="*/ 672 h 1429"/>
                <a:gd name="T38" fmla="*/ 180 w 241"/>
                <a:gd name="T39" fmla="*/ 744 h 1429"/>
                <a:gd name="T40" fmla="*/ 180 w 241"/>
                <a:gd name="T41" fmla="*/ 816 h 1429"/>
                <a:gd name="T42" fmla="*/ 180 w 241"/>
                <a:gd name="T43" fmla="*/ 888 h 1429"/>
                <a:gd name="T44" fmla="*/ 192 w 241"/>
                <a:gd name="T45" fmla="*/ 960 h 1429"/>
                <a:gd name="T46" fmla="*/ 216 w 241"/>
                <a:gd name="T47" fmla="*/ 1032 h 1429"/>
                <a:gd name="T48" fmla="*/ 228 w 241"/>
                <a:gd name="T49" fmla="*/ 1104 h 1429"/>
                <a:gd name="T50" fmla="*/ 240 w 241"/>
                <a:gd name="T51" fmla="*/ 1176 h 1429"/>
                <a:gd name="T52" fmla="*/ 240 w 241"/>
                <a:gd name="T53" fmla="*/ 1248 h 1429"/>
                <a:gd name="T54" fmla="*/ 216 w 241"/>
                <a:gd name="T55" fmla="*/ 1320 h 1429"/>
                <a:gd name="T56" fmla="*/ 180 w 241"/>
                <a:gd name="T57" fmla="*/ 1392 h 1429"/>
                <a:gd name="T58" fmla="*/ 120 w 241"/>
                <a:gd name="T59" fmla="*/ 1416 h 1429"/>
                <a:gd name="T60" fmla="*/ 96 w 241"/>
                <a:gd name="T61" fmla="*/ 1344 h 1429"/>
                <a:gd name="T62" fmla="*/ 96 w 241"/>
                <a:gd name="T63" fmla="*/ 1272 h 1429"/>
                <a:gd name="T64" fmla="*/ 72 w 241"/>
                <a:gd name="T65" fmla="*/ 1200 h 1429"/>
                <a:gd name="T66" fmla="*/ 72 w 241"/>
                <a:gd name="T67" fmla="*/ 1128 h 1429"/>
                <a:gd name="T68" fmla="*/ 72 w 241"/>
                <a:gd name="T69" fmla="*/ 1044 h 1429"/>
                <a:gd name="T70" fmla="*/ 72 w 241"/>
                <a:gd name="T71" fmla="*/ 972 h 1429"/>
                <a:gd name="T72" fmla="*/ 96 w 241"/>
                <a:gd name="T73" fmla="*/ 900 h 1429"/>
                <a:gd name="T74" fmla="*/ 120 w 241"/>
                <a:gd name="T75" fmla="*/ 828 h 1429"/>
                <a:gd name="T76" fmla="*/ 132 w 241"/>
                <a:gd name="T77" fmla="*/ 756 h 1429"/>
                <a:gd name="T78" fmla="*/ 108 w 241"/>
                <a:gd name="T79" fmla="*/ 708 h 14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41"/>
                <a:gd name="T121" fmla="*/ 0 h 1429"/>
                <a:gd name="T122" fmla="*/ 241 w 241"/>
                <a:gd name="T123" fmla="*/ 1429 h 14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41" h="1429">
                  <a:moveTo>
                    <a:pt x="108" y="708"/>
                  </a:moveTo>
                  <a:lnTo>
                    <a:pt x="84" y="672"/>
                  </a:lnTo>
                  <a:lnTo>
                    <a:pt x="72" y="636"/>
                  </a:lnTo>
                  <a:lnTo>
                    <a:pt x="60" y="600"/>
                  </a:lnTo>
                  <a:lnTo>
                    <a:pt x="48" y="564"/>
                  </a:lnTo>
                  <a:lnTo>
                    <a:pt x="48" y="528"/>
                  </a:lnTo>
                  <a:lnTo>
                    <a:pt x="36" y="492"/>
                  </a:lnTo>
                  <a:lnTo>
                    <a:pt x="36" y="456"/>
                  </a:lnTo>
                  <a:lnTo>
                    <a:pt x="24" y="408"/>
                  </a:lnTo>
                  <a:lnTo>
                    <a:pt x="24" y="360"/>
                  </a:lnTo>
                  <a:lnTo>
                    <a:pt x="12" y="312"/>
                  </a:lnTo>
                  <a:lnTo>
                    <a:pt x="0" y="276"/>
                  </a:lnTo>
                  <a:lnTo>
                    <a:pt x="0" y="240"/>
                  </a:lnTo>
                  <a:lnTo>
                    <a:pt x="0" y="192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24" y="36"/>
                  </a:lnTo>
                  <a:lnTo>
                    <a:pt x="72" y="12"/>
                  </a:lnTo>
                  <a:lnTo>
                    <a:pt x="108" y="0"/>
                  </a:lnTo>
                  <a:lnTo>
                    <a:pt x="144" y="24"/>
                  </a:lnTo>
                  <a:lnTo>
                    <a:pt x="156" y="60"/>
                  </a:lnTo>
                  <a:lnTo>
                    <a:pt x="168" y="96"/>
                  </a:lnTo>
                  <a:lnTo>
                    <a:pt x="180" y="132"/>
                  </a:lnTo>
                  <a:lnTo>
                    <a:pt x="180" y="168"/>
                  </a:lnTo>
                  <a:lnTo>
                    <a:pt x="180" y="204"/>
                  </a:lnTo>
                  <a:lnTo>
                    <a:pt x="180" y="240"/>
                  </a:lnTo>
                  <a:lnTo>
                    <a:pt x="180" y="288"/>
                  </a:lnTo>
                  <a:lnTo>
                    <a:pt x="180" y="336"/>
                  </a:lnTo>
                  <a:lnTo>
                    <a:pt x="180" y="384"/>
                  </a:lnTo>
                  <a:lnTo>
                    <a:pt x="180" y="420"/>
                  </a:lnTo>
                  <a:lnTo>
                    <a:pt x="180" y="456"/>
                  </a:lnTo>
                  <a:lnTo>
                    <a:pt x="180" y="492"/>
                  </a:lnTo>
                  <a:lnTo>
                    <a:pt x="180" y="528"/>
                  </a:lnTo>
                  <a:lnTo>
                    <a:pt x="180" y="564"/>
                  </a:lnTo>
                  <a:lnTo>
                    <a:pt x="180" y="600"/>
                  </a:lnTo>
                  <a:lnTo>
                    <a:pt x="180" y="636"/>
                  </a:lnTo>
                  <a:lnTo>
                    <a:pt x="180" y="672"/>
                  </a:lnTo>
                  <a:lnTo>
                    <a:pt x="180" y="708"/>
                  </a:lnTo>
                  <a:lnTo>
                    <a:pt x="180" y="744"/>
                  </a:lnTo>
                  <a:lnTo>
                    <a:pt x="180" y="780"/>
                  </a:lnTo>
                  <a:lnTo>
                    <a:pt x="180" y="816"/>
                  </a:lnTo>
                  <a:lnTo>
                    <a:pt x="180" y="852"/>
                  </a:lnTo>
                  <a:lnTo>
                    <a:pt x="180" y="888"/>
                  </a:lnTo>
                  <a:lnTo>
                    <a:pt x="192" y="924"/>
                  </a:lnTo>
                  <a:lnTo>
                    <a:pt x="192" y="960"/>
                  </a:lnTo>
                  <a:lnTo>
                    <a:pt x="204" y="996"/>
                  </a:lnTo>
                  <a:lnTo>
                    <a:pt x="216" y="1032"/>
                  </a:lnTo>
                  <a:lnTo>
                    <a:pt x="228" y="1068"/>
                  </a:lnTo>
                  <a:lnTo>
                    <a:pt x="228" y="1104"/>
                  </a:lnTo>
                  <a:lnTo>
                    <a:pt x="228" y="1140"/>
                  </a:lnTo>
                  <a:lnTo>
                    <a:pt x="240" y="1176"/>
                  </a:lnTo>
                  <a:lnTo>
                    <a:pt x="240" y="1212"/>
                  </a:lnTo>
                  <a:lnTo>
                    <a:pt x="240" y="1248"/>
                  </a:lnTo>
                  <a:lnTo>
                    <a:pt x="240" y="1284"/>
                  </a:lnTo>
                  <a:lnTo>
                    <a:pt x="216" y="1320"/>
                  </a:lnTo>
                  <a:lnTo>
                    <a:pt x="204" y="1356"/>
                  </a:lnTo>
                  <a:lnTo>
                    <a:pt x="180" y="1392"/>
                  </a:lnTo>
                  <a:lnTo>
                    <a:pt x="156" y="1428"/>
                  </a:lnTo>
                  <a:lnTo>
                    <a:pt x="120" y="1416"/>
                  </a:lnTo>
                  <a:lnTo>
                    <a:pt x="96" y="1380"/>
                  </a:lnTo>
                  <a:lnTo>
                    <a:pt x="96" y="1344"/>
                  </a:lnTo>
                  <a:lnTo>
                    <a:pt x="96" y="1308"/>
                  </a:lnTo>
                  <a:lnTo>
                    <a:pt x="96" y="1272"/>
                  </a:lnTo>
                  <a:lnTo>
                    <a:pt x="84" y="1236"/>
                  </a:lnTo>
                  <a:lnTo>
                    <a:pt x="72" y="1200"/>
                  </a:lnTo>
                  <a:lnTo>
                    <a:pt x="72" y="1164"/>
                  </a:lnTo>
                  <a:lnTo>
                    <a:pt x="72" y="1128"/>
                  </a:lnTo>
                  <a:lnTo>
                    <a:pt x="72" y="1092"/>
                  </a:lnTo>
                  <a:lnTo>
                    <a:pt x="72" y="1044"/>
                  </a:lnTo>
                  <a:lnTo>
                    <a:pt x="72" y="1008"/>
                  </a:lnTo>
                  <a:lnTo>
                    <a:pt x="72" y="972"/>
                  </a:lnTo>
                  <a:lnTo>
                    <a:pt x="84" y="936"/>
                  </a:lnTo>
                  <a:lnTo>
                    <a:pt x="96" y="900"/>
                  </a:lnTo>
                  <a:lnTo>
                    <a:pt x="108" y="864"/>
                  </a:lnTo>
                  <a:lnTo>
                    <a:pt x="120" y="828"/>
                  </a:lnTo>
                  <a:lnTo>
                    <a:pt x="132" y="792"/>
                  </a:lnTo>
                  <a:lnTo>
                    <a:pt x="132" y="756"/>
                  </a:lnTo>
                  <a:lnTo>
                    <a:pt x="132" y="720"/>
                  </a:lnTo>
                  <a:lnTo>
                    <a:pt x="108" y="708"/>
                  </a:lnTo>
                </a:path>
              </a:pathLst>
            </a:custGeom>
            <a:solidFill>
              <a:schemeClr val="accent1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Freeform 21"/>
            <p:cNvSpPr>
              <a:spLocks/>
            </p:cNvSpPr>
            <p:nvPr/>
          </p:nvSpPr>
          <p:spPr bwMode="auto">
            <a:xfrm>
              <a:off x="4896" y="1776"/>
              <a:ext cx="265" cy="1393"/>
            </a:xfrm>
            <a:custGeom>
              <a:avLst/>
              <a:gdLst>
                <a:gd name="T0" fmla="*/ 24 w 265"/>
                <a:gd name="T1" fmla="*/ 732 h 1393"/>
                <a:gd name="T2" fmla="*/ 24 w 265"/>
                <a:gd name="T3" fmla="*/ 660 h 1393"/>
                <a:gd name="T4" fmla="*/ 12 w 265"/>
                <a:gd name="T5" fmla="*/ 588 h 1393"/>
                <a:gd name="T6" fmla="*/ 0 w 265"/>
                <a:gd name="T7" fmla="*/ 516 h 1393"/>
                <a:gd name="T8" fmla="*/ 0 w 265"/>
                <a:gd name="T9" fmla="*/ 444 h 1393"/>
                <a:gd name="T10" fmla="*/ 12 w 265"/>
                <a:gd name="T11" fmla="*/ 372 h 1393"/>
                <a:gd name="T12" fmla="*/ 12 w 265"/>
                <a:gd name="T13" fmla="*/ 300 h 1393"/>
                <a:gd name="T14" fmla="*/ 0 w 265"/>
                <a:gd name="T15" fmla="*/ 228 h 1393"/>
                <a:gd name="T16" fmla="*/ 0 w 265"/>
                <a:gd name="T17" fmla="*/ 156 h 1393"/>
                <a:gd name="T18" fmla="*/ 12 w 265"/>
                <a:gd name="T19" fmla="*/ 84 h 1393"/>
                <a:gd name="T20" fmla="*/ 60 w 265"/>
                <a:gd name="T21" fmla="*/ 12 h 1393"/>
                <a:gd name="T22" fmla="*/ 132 w 265"/>
                <a:gd name="T23" fmla="*/ 0 h 1393"/>
                <a:gd name="T24" fmla="*/ 192 w 265"/>
                <a:gd name="T25" fmla="*/ 48 h 1393"/>
                <a:gd name="T26" fmla="*/ 228 w 265"/>
                <a:gd name="T27" fmla="*/ 120 h 1393"/>
                <a:gd name="T28" fmla="*/ 228 w 265"/>
                <a:gd name="T29" fmla="*/ 192 h 1393"/>
                <a:gd name="T30" fmla="*/ 216 w 265"/>
                <a:gd name="T31" fmla="*/ 264 h 1393"/>
                <a:gd name="T32" fmla="*/ 204 w 265"/>
                <a:gd name="T33" fmla="*/ 348 h 1393"/>
                <a:gd name="T34" fmla="*/ 192 w 265"/>
                <a:gd name="T35" fmla="*/ 420 h 1393"/>
                <a:gd name="T36" fmla="*/ 168 w 265"/>
                <a:gd name="T37" fmla="*/ 492 h 1393"/>
                <a:gd name="T38" fmla="*/ 156 w 265"/>
                <a:gd name="T39" fmla="*/ 564 h 1393"/>
                <a:gd name="T40" fmla="*/ 144 w 265"/>
                <a:gd name="T41" fmla="*/ 636 h 1393"/>
                <a:gd name="T42" fmla="*/ 144 w 265"/>
                <a:gd name="T43" fmla="*/ 708 h 1393"/>
                <a:gd name="T44" fmla="*/ 144 w 265"/>
                <a:gd name="T45" fmla="*/ 780 h 1393"/>
                <a:gd name="T46" fmla="*/ 192 w 265"/>
                <a:gd name="T47" fmla="*/ 852 h 1393"/>
                <a:gd name="T48" fmla="*/ 228 w 265"/>
                <a:gd name="T49" fmla="*/ 924 h 1393"/>
                <a:gd name="T50" fmla="*/ 252 w 265"/>
                <a:gd name="T51" fmla="*/ 996 h 1393"/>
                <a:gd name="T52" fmla="*/ 264 w 265"/>
                <a:gd name="T53" fmla="*/ 1068 h 1393"/>
                <a:gd name="T54" fmla="*/ 264 w 265"/>
                <a:gd name="T55" fmla="*/ 1140 h 1393"/>
                <a:gd name="T56" fmla="*/ 264 w 265"/>
                <a:gd name="T57" fmla="*/ 1212 h 1393"/>
                <a:gd name="T58" fmla="*/ 240 w 265"/>
                <a:gd name="T59" fmla="*/ 1284 h 1393"/>
                <a:gd name="T60" fmla="*/ 192 w 265"/>
                <a:gd name="T61" fmla="*/ 1356 h 1393"/>
                <a:gd name="T62" fmla="*/ 120 w 265"/>
                <a:gd name="T63" fmla="*/ 1392 h 1393"/>
                <a:gd name="T64" fmla="*/ 84 w 265"/>
                <a:gd name="T65" fmla="*/ 1320 h 1393"/>
                <a:gd name="T66" fmla="*/ 60 w 265"/>
                <a:gd name="T67" fmla="*/ 1248 h 1393"/>
                <a:gd name="T68" fmla="*/ 60 w 265"/>
                <a:gd name="T69" fmla="*/ 1176 h 1393"/>
                <a:gd name="T70" fmla="*/ 60 w 265"/>
                <a:gd name="T71" fmla="*/ 1104 h 1393"/>
                <a:gd name="T72" fmla="*/ 60 w 265"/>
                <a:gd name="T73" fmla="*/ 1032 h 1393"/>
                <a:gd name="T74" fmla="*/ 60 w 265"/>
                <a:gd name="T75" fmla="*/ 960 h 1393"/>
                <a:gd name="T76" fmla="*/ 60 w 265"/>
                <a:gd name="T77" fmla="*/ 888 h 1393"/>
                <a:gd name="T78" fmla="*/ 60 w 265"/>
                <a:gd name="T79" fmla="*/ 816 h 1393"/>
                <a:gd name="T80" fmla="*/ 48 w 265"/>
                <a:gd name="T81" fmla="*/ 768 h 13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5"/>
                <a:gd name="T124" fmla="*/ 0 h 1393"/>
                <a:gd name="T125" fmla="*/ 265 w 265"/>
                <a:gd name="T126" fmla="*/ 1393 h 13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5" h="1393">
                  <a:moveTo>
                    <a:pt x="48" y="768"/>
                  </a:moveTo>
                  <a:lnTo>
                    <a:pt x="24" y="732"/>
                  </a:lnTo>
                  <a:lnTo>
                    <a:pt x="24" y="696"/>
                  </a:lnTo>
                  <a:lnTo>
                    <a:pt x="24" y="660"/>
                  </a:lnTo>
                  <a:lnTo>
                    <a:pt x="24" y="624"/>
                  </a:lnTo>
                  <a:lnTo>
                    <a:pt x="12" y="588"/>
                  </a:lnTo>
                  <a:lnTo>
                    <a:pt x="0" y="552"/>
                  </a:lnTo>
                  <a:lnTo>
                    <a:pt x="0" y="516"/>
                  </a:lnTo>
                  <a:lnTo>
                    <a:pt x="0" y="480"/>
                  </a:lnTo>
                  <a:lnTo>
                    <a:pt x="0" y="444"/>
                  </a:lnTo>
                  <a:lnTo>
                    <a:pt x="12" y="408"/>
                  </a:lnTo>
                  <a:lnTo>
                    <a:pt x="12" y="372"/>
                  </a:lnTo>
                  <a:lnTo>
                    <a:pt x="12" y="336"/>
                  </a:lnTo>
                  <a:lnTo>
                    <a:pt x="12" y="300"/>
                  </a:lnTo>
                  <a:lnTo>
                    <a:pt x="12" y="264"/>
                  </a:lnTo>
                  <a:lnTo>
                    <a:pt x="0" y="228"/>
                  </a:lnTo>
                  <a:lnTo>
                    <a:pt x="0" y="192"/>
                  </a:lnTo>
                  <a:lnTo>
                    <a:pt x="0" y="156"/>
                  </a:lnTo>
                  <a:lnTo>
                    <a:pt x="12" y="120"/>
                  </a:lnTo>
                  <a:lnTo>
                    <a:pt x="12" y="84"/>
                  </a:lnTo>
                  <a:lnTo>
                    <a:pt x="24" y="48"/>
                  </a:lnTo>
                  <a:lnTo>
                    <a:pt x="60" y="12"/>
                  </a:lnTo>
                  <a:lnTo>
                    <a:pt x="96" y="0"/>
                  </a:lnTo>
                  <a:lnTo>
                    <a:pt x="132" y="0"/>
                  </a:lnTo>
                  <a:lnTo>
                    <a:pt x="168" y="12"/>
                  </a:lnTo>
                  <a:lnTo>
                    <a:pt x="192" y="48"/>
                  </a:lnTo>
                  <a:lnTo>
                    <a:pt x="216" y="84"/>
                  </a:lnTo>
                  <a:lnTo>
                    <a:pt x="228" y="120"/>
                  </a:lnTo>
                  <a:lnTo>
                    <a:pt x="228" y="156"/>
                  </a:lnTo>
                  <a:lnTo>
                    <a:pt x="228" y="192"/>
                  </a:lnTo>
                  <a:lnTo>
                    <a:pt x="228" y="228"/>
                  </a:lnTo>
                  <a:lnTo>
                    <a:pt x="216" y="264"/>
                  </a:lnTo>
                  <a:lnTo>
                    <a:pt x="204" y="312"/>
                  </a:lnTo>
                  <a:lnTo>
                    <a:pt x="204" y="348"/>
                  </a:lnTo>
                  <a:lnTo>
                    <a:pt x="192" y="384"/>
                  </a:lnTo>
                  <a:lnTo>
                    <a:pt x="192" y="420"/>
                  </a:lnTo>
                  <a:lnTo>
                    <a:pt x="180" y="456"/>
                  </a:lnTo>
                  <a:lnTo>
                    <a:pt x="168" y="492"/>
                  </a:lnTo>
                  <a:lnTo>
                    <a:pt x="168" y="528"/>
                  </a:lnTo>
                  <a:lnTo>
                    <a:pt x="156" y="564"/>
                  </a:lnTo>
                  <a:lnTo>
                    <a:pt x="144" y="600"/>
                  </a:lnTo>
                  <a:lnTo>
                    <a:pt x="144" y="636"/>
                  </a:lnTo>
                  <a:lnTo>
                    <a:pt x="144" y="672"/>
                  </a:lnTo>
                  <a:lnTo>
                    <a:pt x="144" y="708"/>
                  </a:lnTo>
                  <a:lnTo>
                    <a:pt x="144" y="744"/>
                  </a:lnTo>
                  <a:lnTo>
                    <a:pt x="144" y="780"/>
                  </a:lnTo>
                  <a:lnTo>
                    <a:pt x="168" y="816"/>
                  </a:lnTo>
                  <a:lnTo>
                    <a:pt x="192" y="852"/>
                  </a:lnTo>
                  <a:lnTo>
                    <a:pt x="216" y="888"/>
                  </a:lnTo>
                  <a:lnTo>
                    <a:pt x="228" y="924"/>
                  </a:lnTo>
                  <a:lnTo>
                    <a:pt x="240" y="960"/>
                  </a:lnTo>
                  <a:lnTo>
                    <a:pt x="252" y="996"/>
                  </a:lnTo>
                  <a:lnTo>
                    <a:pt x="264" y="1032"/>
                  </a:lnTo>
                  <a:lnTo>
                    <a:pt x="264" y="1068"/>
                  </a:lnTo>
                  <a:lnTo>
                    <a:pt x="264" y="1104"/>
                  </a:lnTo>
                  <a:lnTo>
                    <a:pt x="264" y="1140"/>
                  </a:lnTo>
                  <a:lnTo>
                    <a:pt x="264" y="1176"/>
                  </a:lnTo>
                  <a:lnTo>
                    <a:pt x="264" y="1212"/>
                  </a:lnTo>
                  <a:lnTo>
                    <a:pt x="240" y="1248"/>
                  </a:lnTo>
                  <a:lnTo>
                    <a:pt x="240" y="1284"/>
                  </a:lnTo>
                  <a:lnTo>
                    <a:pt x="216" y="1320"/>
                  </a:lnTo>
                  <a:lnTo>
                    <a:pt x="192" y="1356"/>
                  </a:lnTo>
                  <a:lnTo>
                    <a:pt x="156" y="1380"/>
                  </a:lnTo>
                  <a:lnTo>
                    <a:pt x="120" y="1392"/>
                  </a:lnTo>
                  <a:lnTo>
                    <a:pt x="108" y="1356"/>
                  </a:lnTo>
                  <a:lnTo>
                    <a:pt x="84" y="1320"/>
                  </a:lnTo>
                  <a:lnTo>
                    <a:pt x="72" y="1284"/>
                  </a:lnTo>
                  <a:lnTo>
                    <a:pt x="60" y="1248"/>
                  </a:lnTo>
                  <a:lnTo>
                    <a:pt x="60" y="1212"/>
                  </a:lnTo>
                  <a:lnTo>
                    <a:pt x="60" y="1176"/>
                  </a:lnTo>
                  <a:lnTo>
                    <a:pt x="60" y="1140"/>
                  </a:lnTo>
                  <a:lnTo>
                    <a:pt x="60" y="1104"/>
                  </a:lnTo>
                  <a:lnTo>
                    <a:pt x="60" y="1068"/>
                  </a:lnTo>
                  <a:lnTo>
                    <a:pt x="60" y="1032"/>
                  </a:lnTo>
                  <a:lnTo>
                    <a:pt x="60" y="996"/>
                  </a:lnTo>
                  <a:lnTo>
                    <a:pt x="60" y="960"/>
                  </a:lnTo>
                  <a:lnTo>
                    <a:pt x="60" y="924"/>
                  </a:lnTo>
                  <a:lnTo>
                    <a:pt x="60" y="888"/>
                  </a:lnTo>
                  <a:lnTo>
                    <a:pt x="60" y="852"/>
                  </a:lnTo>
                  <a:lnTo>
                    <a:pt x="60" y="816"/>
                  </a:lnTo>
                  <a:lnTo>
                    <a:pt x="60" y="780"/>
                  </a:lnTo>
                  <a:lnTo>
                    <a:pt x="48" y="768"/>
                  </a:lnTo>
                </a:path>
              </a:pathLst>
            </a:custGeom>
            <a:solidFill>
              <a:schemeClr val="accent1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Oval 22"/>
            <p:cNvSpPr>
              <a:spLocks noChangeArrowheads="1"/>
            </p:cNvSpPr>
            <p:nvPr/>
          </p:nvSpPr>
          <p:spPr bwMode="auto">
            <a:xfrm>
              <a:off x="4760" y="2360"/>
              <a:ext cx="272" cy="32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Freeform 23"/>
            <p:cNvSpPr>
              <a:spLocks/>
            </p:cNvSpPr>
            <p:nvPr/>
          </p:nvSpPr>
          <p:spPr bwMode="auto">
            <a:xfrm>
              <a:off x="5124" y="1740"/>
              <a:ext cx="241" cy="1429"/>
            </a:xfrm>
            <a:custGeom>
              <a:avLst/>
              <a:gdLst>
                <a:gd name="T0" fmla="*/ 84 w 241"/>
                <a:gd name="T1" fmla="*/ 672 h 1429"/>
                <a:gd name="T2" fmla="*/ 60 w 241"/>
                <a:gd name="T3" fmla="*/ 600 h 1429"/>
                <a:gd name="T4" fmla="*/ 48 w 241"/>
                <a:gd name="T5" fmla="*/ 528 h 1429"/>
                <a:gd name="T6" fmla="*/ 36 w 241"/>
                <a:gd name="T7" fmla="*/ 456 h 1429"/>
                <a:gd name="T8" fmla="*/ 24 w 241"/>
                <a:gd name="T9" fmla="*/ 360 h 1429"/>
                <a:gd name="T10" fmla="*/ 0 w 241"/>
                <a:gd name="T11" fmla="*/ 276 h 1429"/>
                <a:gd name="T12" fmla="*/ 0 w 241"/>
                <a:gd name="T13" fmla="*/ 192 h 1429"/>
                <a:gd name="T14" fmla="*/ 0 w 241"/>
                <a:gd name="T15" fmla="*/ 108 h 1429"/>
                <a:gd name="T16" fmla="*/ 24 w 241"/>
                <a:gd name="T17" fmla="*/ 36 h 1429"/>
                <a:gd name="T18" fmla="*/ 108 w 241"/>
                <a:gd name="T19" fmla="*/ 0 h 1429"/>
                <a:gd name="T20" fmla="*/ 156 w 241"/>
                <a:gd name="T21" fmla="*/ 60 h 1429"/>
                <a:gd name="T22" fmla="*/ 180 w 241"/>
                <a:gd name="T23" fmla="*/ 132 h 1429"/>
                <a:gd name="T24" fmla="*/ 180 w 241"/>
                <a:gd name="T25" fmla="*/ 204 h 1429"/>
                <a:gd name="T26" fmla="*/ 180 w 241"/>
                <a:gd name="T27" fmla="*/ 288 h 1429"/>
                <a:gd name="T28" fmla="*/ 180 w 241"/>
                <a:gd name="T29" fmla="*/ 384 h 1429"/>
                <a:gd name="T30" fmla="*/ 180 w 241"/>
                <a:gd name="T31" fmla="*/ 456 h 1429"/>
                <a:gd name="T32" fmla="*/ 180 w 241"/>
                <a:gd name="T33" fmla="*/ 528 h 1429"/>
                <a:gd name="T34" fmla="*/ 180 w 241"/>
                <a:gd name="T35" fmla="*/ 600 h 1429"/>
                <a:gd name="T36" fmla="*/ 180 w 241"/>
                <a:gd name="T37" fmla="*/ 672 h 1429"/>
                <a:gd name="T38" fmla="*/ 180 w 241"/>
                <a:gd name="T39" fmla="*/ 744 h 1429"/>
                <a:gd name="T40" fmla="*/ 180 w 241"/>
                <a:gd name="T41" fmla="*/ 816 h 1429"/>
                <a:gd name="T42" fmla="*/ 180 w 241"/>
                <a:gd name="T43" fmla="*/ 888 h 1429"/>
                <a:gd name="T44" fmla="*/ 192 w 241"/>
                <a:gd name="T45" fmla="*/ 960 h 1429"/>
                <a:gd name="T46" fmla="*/ 216 w 241"/>
                <a:gd name="T47" fmla="*/ 1032 h 1429"/>
                <a:gd name="T48" fmla="*/ 228 w 241"/>
                <a:gd name="T49" fmla="*/ 1104 h 1429"/>
                <a:gd name="T50" fmla="*/ 240 w 241"/>
                <a:gd name="T51" fmla="*/ 1176 h 1429"/>
                <a:gd name="T52" fmla="*/ 240 w 241"/>
                <a:gd name="T53" fmla="*/ 1248 h 1429"/>
                <a:gd name="T54" fmla="*/ 216 w 241"/>
                <a:gd name="T55" fmla="*/ 1320 h 1429"/>
                <a:gd name="T56" fmla="*/ 180 w 241"/>
                <a:gd name="T57" fmla="*/ 1392 h 1429"/>
                <a:gd name="T58" fmla="*/ 120 w 241"/>
                <a:gd name="T59" fmla="*/ 1416 h 1429"/>
                <a:gd name="T60" fmla="*/ 96 w 241"/>
                <a:gd name="T61" fmla="*/ 1344 h 1429"/>
                <a:gd name="T62" fmla="*/ 96 w 241"/>
                <a:gd name="T63" fmla="*/ 1272 h 1429"/>
                <a:gd name="T64" fmla="*/ 72 w 241"/>
                <a:gd name="T65" fmla="*/ 1200 h 1429"/>
                <a:gd name="T66" fmla="*/ 72 w 241"/>
                <a:gd name="T67" fmla="*/ 1128 h 1429"/>
                <a:gd name="T68" fmla="*/ 72 w 241"/>
                <a:gd name="T69" fmla="*/ 1044 h 1429"/>
                <a:gd name="T70" fmla="*/ 72 w 241"/>
                <a:gd name="T71" fmla="*/ 972 h 1429"/>
                <a:gd name="T72" fmla="*/ 96 w 241"/>
                <a:gd name="T73" fmla="*/ 900 h 1429"/>
                <a:gd name="T74" fmla="*/ 120 w 241"/>
                <a:gd name="T75" fmla="*/ 828 h 1429"/>
                <a:gd name="T76" fmla="*/ 132 w 241"/>
                <a:gd name="T77" fmla="*/ 756 h 1429"/>
                <a:gd name="T78" fmla="*/ 108 w 241"/>
                <a:gd name="T79" fmla="*/ 708 h 14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41"/>
                <a:gd name="T121" fmla="*/ 0 h 1429"/>
                <a:gd name="T122" fmla="*/ 241 w 241"/>
                <a:gd name="T123" fmla="*/ 1429 h 14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41" h="1429">
                  <a:moveTo>
                    <a:pt x="108" y="708"/>
                  </a:moveTo>
                  <a:lnTo>
                    <a:pt x="84" y="672"/>
                  </a:lnTo>
                  <a:lnTo>
                    <a:pt x="72" y="636"/>
                  </a:lnTo>
                  <a:lnTo>
                    <a:pt x="60" y="600"/>
                  </a:lnTo>
                  <a:lnTo>
                    <a:pt x="48" y="564"/>
                  </a:lnTo>
                  <a:lnTo>
                    <a:pt x="48" y="528"/>
                  </a:lnTo>
                  <a:lnTo>
                    <a:pt x="36" y="492"/>
                  </a:lnTo>
                  <a:lnTo>
                    <a:pt x="36" y="456"/>
                  </a:lnTo>
                  <a:lnTo>
                    <a:pt x="24" y="408"/>
                  </a:lnTo>
                  <a:lnTo>
                    <a:pt x="24" y="360"/>
                  </a:lnTo>
                  <a:lnTo>
                    <a:pt x="12" y="312"/>
                  </a:lnTo>
                  <a:lnTo>
                    <a:pt x="0" y="276"/>
                  </a:lnTo>
                  <a:lnTo>
                    <a:pt x="0" y="240"/>
                  </a:lnTo>
                  <a:lnTo>
                    <a:pt x="0" y="192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24" y="36"/>
                  </a:lnTo>
                  <a:lnTo>
                    <a:pt x="72" y="12"/>
                  </a:lnTo>
                  <a:lnTo>
                    <a:pt x="108" y="0"/>
                  </a:lnTo>
                  <a:lnTo>
                    <a:pt x="144" y="24"/>
                  </a:lnTo>
                  <a:lnTo>
                    <a:pt x="156" y="60"/>
                  </a:lnTo>
                  <a:lnTo>
                    <a:pt x="168" y="96"/>
                  </a:lnTo>
                  <a:lnTo>
                    <a:pt x="180" y="132"/>
                  </a:lnTo>
                  <a:lnTo>
                    <a:pt x="180" y="168"/>
                  </a:lnTo>
                  <a:lnTo>
                    <a:pt x="180" y="204"/>
                  </a:lnTo>
                  <a:lnTo>
                    <a:pt x="180" y="240"/>
                  </a:lnTo>
                  <a:lnTo>
                    <a:pt x="180" y="288"/>
                  </a:lnTo>
                  <a:lnTo>
                    <a:pt x="180" y="336"/>
                  </a:lnTo>
                  <a:lnTo>
                    <a:pt x="180" y="384"/>
                  </a:lnTo>
                  <a:lnTo>
                    <a:pt x="180" y="420"/>
                  </a:lnTo>
                  <a:lnTo>
                    <a:pt x="180" y="456"/>
                  </a:lnTo>
                  <a:lnTo>
                    <a:pt x="180" y="492"/>
                  </a:lnTo>
                  <a:lnTo>
                    <a:pt x="180" y="528"/>
                  </a:lnTo>
                  <a:lnTo>
                    <a:pt x="180" y="564"/>
                  </a:lnTo>
                  <a:lnTo>
                    <a:pt x="180" y="600"/>
                  </a:lnTo>
                  <a:lnTo>
                    <a:pt x="180" y="636"/>
                  </a:lnTo>
                  <a:lnTo>
                    <a:pt x="180" y="672"/>
                  </a:lnTo>
                  <a:lnTo>
                    <a:pt x="180" y="708"/>
                  </a:lnTo>
                  <a:lnTo>
                    <a:pt x="180" y="744"/>
                  </a:lnTo>
                  <a:lnTo>
                    <a:pt x="180" y="780"/>
                  </a:lnTo>
                  <a:lnTo>
                    <a:pt x="180" y="816"/>
                  </a:lnTo>
                  <a:lnTo>
                    <a:pt x="180" y="852"/>
                  </a:lnTo>
                  <a:lnTo>
                    <a:pt x="180" y="888"/>
                  </a:lnTo>
                  <a:lnTo>
                    <a:pt x="192" y="924"/>
                  </a:lnTo>
                  <a:lnTo>
                    <a:pt x="192" y="960"/>
                  </a:lnTo>
                  <a:lnTo>
                    <a:pt x="204" y="996"/>
                  </a:lnTo>
                  <a:lnTo>
                    <a:pt x="216" y="1032"/>
                  </a:lnTo>
                  <a:lnTo>
                    <a:pt x="228" y="1068"/>
                  </a:lnTo>
                  <a:lnTo>
                    <a:pt x="228" y="1104"/>
                  </a:lnTo>
                  <a:lnTo>
                    <a:pt x="228" y="1140"/>
                  </a:lnTo>
                  <a:lnTo>
                    <a:pt x="240" y="1176"/>
                  </a:lnTo>
                  <a:lnTo>
                    <a:pt x="240" y="1212"/>
                  </a:lnTo>
                  <a:lnTo>
                    <a:pt x="240" y="1248"/>
                  </a:lnTo>
                  <a:lnTo>
                    <a:pt x="240" y="1284"/>
                  </a:lnTo>
                  <a:lnTo>
                    <a:pt x="216" y="1320"/>
                  </a:lnTo>
                  <a:lnTo>
                    <a:pt x="204" y="1356"/>
                  </a:lnTo>
                  <a:lnTo>
                    <a:pt x="180" y="1392"/>
                  </a:lnTo>
                  <a:lnTo>
                    <a:pt x="156" y="1428"/>
                  </a:lnTo>
                  <a:lnTo>
                    <a:pt x="120" y="1416"/>
                  </a:lnTo>
                  <a:lnTo>
                    <a:pt x="96" y="1380"/>
                  </a:lnTo>
                  <a:lnTo>
                    <a:pt x="96" y="1344"/>
                  </a:lnTo>
                  <a:lnTo>
                    <a:pt x="96" y="1308"/>
                  </a:lnTo>
                  <a:lnTo>
                    <a:pt x="96" y="1272"/>
                  </a:lnTo>
                  <a:lnTo>
                    <a:pt x="84" y="1236"/>
                  </a:lnTo>
                  <a:lnTo>
                    <a:pt x="72" y="1200"/>
                  </a:lnTo>
                  <a:lnTo>
                    <a:pt x="72" y="1164"/>
                  </a:lnTo>
                  <a:lnTo>
                    <a:pt x="72" y="1128"/>
                  </a:lnTo>
                  <a:lnTo>
                    <a:pt x="72" y="1092"/>
                  </a:lnTo>
                  <a:lnTo>
                    <a:pt x="72" y="1044"/>
                  </a:lnTo>
                  <a:lnTo>
                    <a:pt x="72" y="1008"/>
                  </a:lnTo>
                  <a:lnTo>
                    <a:pt x="72" y="972"/>
                  </a:lnTo>
                  <a:lnTo>
                    <a:pt x="84" y="936"/>
                  </a:lnTo>
                  <a:lnTo>
                    <a:pt x="96" y="900"/>
                  </a:lnTo>
                  <a:lnTo>
                    <a:pt x="108" y="864"/>
                  </a:lnTo>
                  <a:lnTo>
                    <a:pt x="120" y="828"/>
                  </a:lnTo>
                  <a:lnTo>
                    <a:pt x="132" y="792"/>
                  </a:lnTo>
                  <a:lnTo>
                    <a:pt x="132" y="756"/>
                  </a:lnTo>
                  <a:lnTo>
                    <a:pt x="132" y="720"/>
                  </a:lnTo>
                  <a:lnTo>
                    <a:pt x="108" y="708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Freeform 24"/>
            <p:cNvSpPr>
              <a:spLocks/>
            </p:cNvSpPr>
            <p:nvPr/>
          </p:nvSpPr>
          <p:spPr bwMode="auto">
            <a:xfrm>
              <a:off x="5328" y="1728"/>
              <a:ext cx="265" cy="1393"/>
            </a:xfrm>
            <a:custGeom>
              <a:avLst/>
              <a:gdLst>
                <a:gd name="T0" fmla="*/ 24 w 265"/>
                <a:gd name="T1" fmla="*/ 732 h 1393"/>
                <a:gd name="T2" fmla="*/ 24 w 265"/>
                <a:gd name="T3" fmla="*/ 660 h 1393"/>
                <a:gd name="T4" fmla="*/ 12 w 265"/>
                <a:gd name="T5" fmla="*/ 588 h 1393"/>
                <a:gd name="T6" fmla="*/ 0 w 265"/>
                <a:gd name="T7" fmla="*/ 516 h 1393"/>
                <a:gd name="T8" fmla="*/ 0 w 265"/>
                <a:gd name="T9" fmla="*/ 444 h 1393"/>
                <a:gd name="T10" fmla="*/ 12 w 265"/>
                <a:gd name="T11" fmla="*/ 372 h 1393"/>
                <a:gd name="T12" fmla="*/ 12 w 265"/>
                <a:gd name="T13" fmla="*/ 300 h 1393"/>
                <a:gd name="T14" fmla="*/ 0 w 265"/>
                <a:gd name="T15" fmla="*/ 228 h 1393"/>
                <a:gd name="T16" fmla="*/ 0 w 265"/>
                <a:gd name="T17" fmla="*/ 156 h 1393"/>
                <a:gd name="T18" fmla="*/ 12 w 265"/>
                <a:gd name="T19" fmla="*/ 84 h 1393"/>
                <a:gd name="T20" fmla="*/ 60 w 265"/>
                <a:gd name="T21" fmla="*/ 12 h 1393"/>
                <a:gd name="T22" fmla="*/ 132 w 265"/>
                <a:gd name="T23" fmla="*/ 0 h 1393"/>
                <a:gd name="T24" fmla="*/ 192 w 265"/>
                <a:gd name="T25" fmla="*/ 48 h 1393"/>
                <a:gd name="T26" fmla="*/ 228 w 265"/>
                <a:gd name="T27" fmla="*/ 120 h 1393"/>
                <a:gd name="T28" fmla="*/ 228 w 265"/>
                <a:gd name="T29" fmla="*/ 192 h 1393"/>
                <a:gd name="T30" fmla="*/ 216 w 265"/>
                <a:gd name="T31" fmla="*/ 264 h 1393"/>
                <a:gd name="T32" fmla="*/ 204 w 265"/>
                <a:gd name="T33" fmla="*/ 348 h 1393"/>
                <a:gd name="T34" fmla="*/ 192 w 265"/>
                <a:gd name="T35" fmla="*/ 420 h 1393"/>
                <a:gd name="T36" fmla="*/ 168 w 265"/>
                <a:gd name="T37" fmla="*/ 492 h 1393"/>
                <a:gd name="T38" fmla="*/ 156 w 265"/>
                <a:gd name="T39" fmla="*/ 564 h 1393"/>
                <a:gd name="T40" fmla="*/ 144 w 265"/>
                <a:gd name="T41" fmla="*/ 636 h 1393"/>
                <a:gd name="T42" fmla="*/ 144 w 265"/>
                <a:gd name="T43" fmla="*/ 708 h 1393"/>
                <a:gd name="T44" fmla="*/ 144 w 265"/>
                <a:gd name="T45" fmla="*/ 780 h 1393"/>
                <a:gd name="T46" fmla="*/ 192 w 265"/>
                <a:gd name="T47" fmla="*/ 852 h 1393"/>
                <a:gd name="T48" fmla="*/ 228 w 265"/>
                <a:gd name="T49" fmla="*/ 924 h 1393"/>
                <a:gd name="T50" fmla="*/ 252 w 265"/>
                <a:gd name="T51" fmla="*/ 996 h 1393"/>
                <a:gd name="T52" fmla="*/ 264 w 265"/>
                <a:gd name="T53" fmla="*/ 1068 h 1393"/>
                <a:gd name="T54" fmla="*/ 264 w 265"/>
                <a:gd name="T55" fmla="*/ 1140 h 1393"/>
                <a:gd name="T56" fmla="*/ 264 w 265"/>
                <a:gd name="T57" fmla="*/ 1212 h 1393"/>
                <a:gd name="T58" fmla="*/ 240 w 265"/>
                <a:gd name="T59" fmla="*/ 1284 h 1393"/>
                <a:gd name="T60" fmla="*/ 192 w 265"/>
                <a:gd name="T61" fmla="*/ 1356 h 1393"/>
                <a:gd name="T62" fmla="*/ 120 w 265"/>
                <a:gd name="T63" fmla="*/ 1392 h 1393"/>
                <a:gd name="T64" fmla="*/ 84 w 265"/>
                <a:gd name="T65" fmla="*/ 1320 h 1393"/>
                <a:gd name="T66" fmla="*/ 60 w 265"/>
                <a:gd name="T67" fmla="*/ 1248 h 1393"/>
                <a:gd name="T68" fmla="*/ 60 w 265"/>
                <a:gd name="T69" fmla="*/ 1176 h 1393"/>
                <a:gd name="T70" fmla="*/ 60 w 265"/>
                <a:gd name="T71" fmla="*/ 1104 h 1393"/>
                <a:gd name="T72" fmla="*/ 60 w 265"/>
                <a:gd name="T73" fmla="*/ 1032 h 1393"/>
                <a:gd name="T74" fmla="*/ 60 w 265"/>
                <a:gd name="T75" fmla="*/ 960 h 1393"/>
                <a:gd name="T76" fmla="*/ 60 w 265"/>
                <a:gd name="T77" fmla="*/ 888 h 1393"/>
                <a:gd name="T78" fmla="*/ 60 w 265"/>
                <a:gd name="T79" fmla="*/ 816 h 1393"/>
                <a:gd name="T80" fmla="*/ 48 w 265"/>
                <a:gd name="T81" fmla="*/ 768 h 13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5"/>
                <a:gd name="T124" fmla="*/ 0 h 1393"/>
                <a:gd name="T125" fmla="*/ 265 w 265"/>
                <a:gd name="T126" fmla="*/ 1393 h 13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5" h="1393">
                  <a:moveTo>
                    <a:pt x="48" y="768"/>
                  </a:moveTo>
                  <a:lnTo>
                    <a:pt x="24" y="732"/>
                  </a:lnTo>
                  <a:lnTo>
                    <a:pt x="24" y="696"/>
                  </a:lnTo>
                  <a:lnTo>
                    <a:pt x="24" y="660"/>
                  </a:lnTo>
                  <a:lnTo>
                    <a:pt x="24" y="624"/>
                  </a:lnTo>
                  <a:lnTo>
                    <a:pt x="12" y="588"/>
                  </a:lnTo>
                  <a:lnTo>
                    <a:pt x="0" y="552"/>
                  </a:lnTo>
                  <a:lnTo>
                    <a:pt x="0" y="516"/>
                  </a:lnTo>
                  <a:lnTo>
                    <a:pt x="0" y="480"/>
                  </a:lnTo>
                  <a:lnTo>
                    <a:pt x="0" y="444"/>
                  </a:lnTo>
                  <a:lnTo>
                    <a:pt x="12" y="408"/>
                  </a:lnTo>
                  <a:lnTo>
                    <a:pt x="12" y="372"/>
                  </a:lnTo>
                  <a:lnTo>
                    <a:pt x="12" y="336"/>
                  </a:lnTo>
                  <a:lnTo>
                    <a:pt x="12" y="300"/>
                  </a:lnTo>
                  <a:lnTo>
                    <a:pt x="12" y="264"/>
                  </a:lnTo>
                  <a:lnTo>
                    <a:pt x="0" y="228"/>
                  </a:lnTo>
                  <a:lnTo>
                    <a:pt x="0" y="192"/>
                  </a:lnTo>
                  <a:lnTo>
                    <a:pt x="0" y="156"/>
                  </a:lnTo>
                  <a:lnTo>
                    <a:pt x="12" y="120"/>
                  </a:lnTo>
                  <a:lnTo>
                    <a:pt x="12" y="84"/>
                  </a:lnTo>
                  <a:lnTo>
                    <a:pt x="24" y="48"/>
                  </a:lnTo>
                  <a:lnTo>
                    <a:pt x="60" y="12"/>
                  </a:lnTo>
                  <a:lnTo>
                    <a:pt x="96" y="0"/>
                  </a:lnTo>
                  <a:lnTo>
                    <a:pt x="132" y="0"/>
                  </a:lnTo>
                  <a:lnTo>
                    <a:pt x="168" y="12"/>
                  </a:lnTo>
                  <a:lnTo>
                    <a:pt x="192" y="48"/>
                  </a:lnTo>
                  <a:lnTo>
                    <a:pt x="216" y="84"/>
                  </a:lnTo>
                  <a:lnTo>
                    <a:pt x="228" y="120"/>
                  </a:lnTo>
                  <a:lnTo>
                    <a:pt x="228" y="156"/>
                  </a:lnTo>
                  <a:lnTo>
                    <a:pt x="228" y="192"/>
                  </a:lnTo>
                  <a:lnTo>
                    <a:pt x="228" y="228"/>
                  </a:lnTo>
                  <a:lnTo>
                    <a:pt x="216" y="264"/>
                  </a:lnTo>
                  <a:lnTo>
                    <a:pt x="204" y="312"/>
                  </a:lnTo>
                  <a:lnTo>
                    <a:pt x="204" y="348"/>
                  </a:lnTo>
                  <a:lnTo>
                    <a:pt x="192" y="384"/>
                  </a:lnTo>
                  <a:lnTo>
                    <a:pt x="192" y="420"/>
                  </a:lnTo>
                  <a:lnTo>
                    <a:pt x="180" y="456"/>
                  </a:lnTo>
                  <a:lnTo>
                    <a:pt x="168" y="492"/>
                  </a:lnTo>
                  <a:lnTo>
                    <a:pt x="168" y="528"/>
                  </a:lnTo>
                  <a:lnTo>
                    <a:pt x="156" y="564"/>
                  </a:lnTo>
                  <a:lnTo>
                    <a:pt x="144" y="600"/>
                  </a:lnTo>
                  <a:lnTo>
                    <a:pt x="144" y="636"/>
                  </a:lnTo>
                  <a:lnTo>
                    <a:pt x="144" y="672"/>
                  </a:lnTo>
                  <a:lnTo>
                    <a:pt x="144" y="708"/>
                  </a:lnTo>
                  <a:lnTo>
                    <a:pt x="144" y="744"/>
                  </a:lnTo>
                  <a:lnTo>
                    <a:pt x="144" y="780"/>
                  </a:lnTo>
                  <a:lnTo>
                    <a:pt x="168" y="816"/>
                  </a:lnTo>
                  <a:lnTo>
                    <a:pt x="192" y="852"/>
                  </a:lnTo>
                  <a:lnTo>
                    <a:pt x="216" y="888"/>
                  </a:lnTo>
                  <a:lnTo>
                    <a:pt x="228" y="924"/>
                  </a:lnTo>
                  <a:lnTo>
                    <a:pt x="240" y="960"/>
                  </a:lnTo>
                  <a:lnTo>
                    <a:pt x="252" y="996"/>
                  </a:lnTo>
                  <a:lnTo>
                    <a:pt x="264" y="1032"/>
                  </a:lnTo>
                  <a:lnTo>
                    <a:pt x="264" y="1068"/>
                  </a:lnTo>
                  <a:lnTo>
                    <a:pt x="264" y="1104"/>
                  </a:lnTo>
                  <a:lnTo>
                    <a:pt x="264" y="1140"/>
                  </a:lnTo>
                  <a:lnTo>
                    <a:pt x="264" y="1176"/>
                  </a:lnTo>
                  <a:lnTo>
                    <a:pt x="264" y="1212"/>
                  </a:lnTo>
                  <a:lnTo>
                    <a:pt x="240" y="1248"/>
                  </a:lnTo>
                  <a:lnTo>
                    <a:pt x="240" y="1284"/>
                  </a:lnTo>
                  <a:lnTo>
                    <a:pt x="216" y="1320"/>
                  </a:lnTo>
                  <a:lnTo>
                    <a:pt x="192" y="1356"/>
                  </a:lnTo>
                  <a:lnTo>
                    <a:pt x="156" y="1380"/>
                  </a:lnTo>
                  <a:lnTo>
                    <a:pt x="120" y="1392"/>
                  </a:lnTo>
                  <a:lnTo>
                    <a:pt x="108" y="1356"/>
                  </a:lnTo>
                  <a:lnTo>
                    <a:pt x="84" y="1320"/>
                  </a:lnTo>
                  <a:lnTo>
                    <a:pt x="72" y="1284"/>
                  </a:lnTo>
                  <a:lnTo>
                    <a:pt x="60" y="1248"/>
                  </a:lnTo>
                  <a:lnTo>
                    <a:pt x="60" y="1212"/>
                  </a:lnTo>
                  <a:lnTo>
                    <a:pt x="60" y="1176"/>
                  </a:lnTo>
                  <a:lnTo>
                    <a:pt x="60" y="1140"/>
                  </a:lnTo>
                  <a:lnTo>
                    <a:pt x="60" y="1104"/>
                  </a:lnTo>
                  <a:lnTo>
                    <a:pt x="60" y="1068"/>
                  </a:lnTo>
                  <a:lnTo>
                    <a:pt x="60" y="1032"/>
                  </a:lnTo>
                  <a:lnTo>
                    <a:pt x="60" y="996"/>
                  </a:lnTo>
                  <a:lnTo>
                    <a:pt x="60" y="960"/>
                  </a:lnTo>
                  <a:lnTo>
                    <a:pt x="60" y="924"/>
                  </a:lnTo>
                  <a:lnTo>
                    <a:pt x="60" y="888"/>
                  </a:lnTo>
                  <a:lnTo>
                    <a:pt x="60" y="852"/>
                  </a:lnTo>
                  <a:lnTo>
                    <a:pt x="60" y="816"/>
                  </a:lnTo>
                  <a:lnTo>
                    <a:pt x="60" y="780"/>
                  </a:lnTo>
                  <a:lnTo>
                    <a:pt x="48" y="768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Oval 25"/>
            <p:cNvSpPr>
              <a:spLocks noChangeArrowheads="1"/>
            </p:cNvSpPr>
            <p:nvPr/>
          </p:nvSpPr>
          <p:spPr bwMode="auto">
            <a:xfrm>
              <a:off x="5192" y="2312"/>
              <a:ext cx="272" cy="32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0" name="Freeform 26"/>
            <p:cNvSpPr>
              <a:spLocks/>
            </p:cNvSpPr>
            <p:nvPr/>
          </p:nvSpPr>
          <p:spPr bwMode="auto">
            <a:xfrm>
              <a:off x="192" y="1992"/>
              <a:ext cx="145" cy="577"/>
            </a:xfrm>
            <a:custGeom>
              <a:avLst/>
              <a:gdLst>
                <a:gd name="T0" fmla="*/ 96 w 145"/>
                <a:gd name="T1" fmla="*/ 312 h 577"/>
                <a:gd name="T2" fmla="*/ 108 w 145"/>
                <a:gd name="T3" fmla="*/ 276 h 577"/>
                <a:gd name="T4" fmla="*/ 72 w 145"/>
                <a:gd name="T5" fmla="*/ 252 h 577"/>
                <a:gd name="T6" fmla="*/ 48 w 145"/>
                <a:gd name="T7" fmla="*/ 216 h 577"/>
                <a:gd name="T8" fmla="*/ 12 w 145"/>
                <a:gd name="T9" fmla="*/ 192 h 577"/>
                <a:gd name="T10" fmla="*/ 0 w 145"/>
                <a:gd name="T11" fmla="*/ 156 h 577"/>
                <a:gd name="T12" fmla="*/ 0 w 145"/>
                <a:gd name="T13" fmla="*/ 120 h 577"/>
                <a:gd name="T14" fmla="*/ 0 w 145"/>
                <a:gd name="T15" fmla="*/ 84 h 577"/>
                <a:gd name="T16" fmla="*/ 0 w 145"/>
                <a:gd name="T17" fmla="*/ 48 h 577"/>
                <a:gd name="T18" fmla="*/ 24 w 145"/>
                <a:gd name="T19" fmla="*/ 12 h 577"/>
                <a:gd name="T20" fmla="*/ 60 w 145"/>
                <a:gd name="T21" fmla="*/ 0 h 577"/>
                <a:gd name="T22" fmla="*/ 96 w 145"/>
                <a:gd name="T23" fmla="*/ 0 h 577"/>
                <a:gd name="T24" fmla="*/ 132 w 145"/>
                <a:gd name="T25" fmla="*/ 36 h 577"/>
                <a:gd name="T26" fmla="*/ 144 w 145"/>
                <a:gd name="T27" fmla="*/ 72 h 577"/>
                <a:gd name="T28" fmla="*/ 144 w 145"/>
                <a:gd name="T29" fmla="*/ 108 h 577"/>
                <a:gd name="T30" fmla="*/ 144 w 145"/>
                <a:gd name="T31" fmla="*/ 144 h 577"/>
                <a:gd name="T32" fmla="*/ 144 w 145"/>
                <a:gd name="T33" fmla="*/ 180 h 577"/>
                <a:gd name="T34" fmla="*/ 144 w 145"/>
                <a:gd name="T35" fmla="*/ 216 h 577"/>
                <a:gd name="T36" fmla="*/ 144 w 145"/>
                <a:gd name="T37" fmla="*/ 252 h 577"/>
                <a:gd name="T38" fmla="*/ 120 w 145"/>
                <a:gd name="T39" fmla="*/ 288 h 577"/>
                <a:gd name="T40" fmla="*/ 120 w 145"/>
                <a:gd name="T41" fmla="*/ 324 h 577"/>
                <a:gd name="T42" fmla="*/ 132 w 145"/>
                <a:gd name="T43" fmla="*/ 360 h 577"/>
                <a:gd name="T44" fmla="*/ 144 w 145"/>
                <a:gd name="T45" fmla="*/ 396 h 577"/>
                <a:gd name="T46" fmla="*/ 144 w 145"/>
                <a:gd name="T47" fmla="*/ 432 h 577"/>
                <a:gd name="T48" fmla="*/ 144 w 145"/>
                <a:gd name="T49" fmla="*/ 468 h 577"/>
                <a:gd name="T50" fmla="*/ 144 w 145"/>
                <a:gd name="T51" fmla="*/ 504 h 577"/>
                <a:gd name="T52" fmla="*/ 144 w 145"/>
                <a:gd name="T53" fmla="*/ 540 h 577"/>
                <a:gd name="T54" fmla="*/ 120 w 145"/>
                <a:gd name="T55" fmla="*/ 576 h 577"/>
                <a:gd name="T56" fmla="*/ 84 w 145"/>
                <a:gd name="T57" fmla="*/ 576 h 577"/>
                <a:gd name="T58" fmla="*/ 60 w 145"/>
                <a:gd name="T59" fmla="*/ 540 h 577"/>
                <a:gd name="T60" fmla="*/ 48 w 145"/>
                <a:gd name="T61" fmla="*/ 504 h 577"/>
                <a:gd name="T62" fmla="*/ 48 w 145"/>
                <a:gd name="T63" fmla="*/ 468 h 577"/>
                <a:gd name="T64" fmla="*/ 48 w 145"/>
                <a:gd name="T65" fmla="*/ 432 h 577"/>
                <a:gd name="T66" fmla="*/ 60 w 145"/>
                <a:gd name="T67" fmla="*/ 396 h 577"/>
                <a:gd name="T68" fmla="*/ 84 w 145"/>
                <a:gd name="T69" fmla="*/ 360 h 577"/>
                <a:gd name="T70" fmla="*/ 96 w 145"/>
                <a:gd name="T71" fmla="*/ 324 h 577"/>
                <a:gd name="T72" fmla="*/ 108 w 145"/>
                <a:gd name="T73" fmla="*/ 288 h 577"/>
                <a:gd name="T74" fmla="*/ 96 w 145"/>
                <a:gd name="T75" fmla="*/ 312 h 5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5"/>
                <a:gd name="T115" fmla="*/ 0 h 577"/>
                <a:gd name="T116" fmla="*/ 145 w 145"/>
                <a:gd name="T117" fmla="*/ 577 h 5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5" h="577">
                  <a:moveTo>
                    <a:pt x="96" y="312"/>
                  </a:moveTo>
                  <a:lnTo>
                    <a:pt x="108" y="276"/>
                  </a:lnTo>
                  <a:lnTo>
                    <a:pt x="72" y="252"/>
                  </a:lnTo>
                  <a:lnTo>
                    <a:pt x="48" y="216"/>
                  </a:lnTo>
                  <a:lnTo>
                    <a:pt x="12" y="192"/>
                  </a:lnTo>
                  <a:lnTo>
                    <a:pt x="0" y="156"/>
                  </a:lnTo>
                  <a:lnTo>
                    <a:pt x="0" y="120"/>
                  </a:lnTo>
                  <a:lnTo>
                    <a:pt x="0" y="84"/>
                  </a:lnTo>
                  <a:lnTo>
                    <a:pt x="0" y="48"/>
                  </a:lnTo>
                  <a:lnTo>
                    <a:pt x="24" y="12"/>
                  </a:lnTo>
                  <a:lnTo>
                    <a:pt x="60" y="0"/>
                  </a:lnTo>
                  <a:lnTo>
                    <a:pt x="96" y="0"/>
                  </a:lnTo>
                  <a:lnTo>
                    <a:pt x="132" y="36"/>
                  </a:lnTo>
                  <a:lnTo>
                    <a:pt x="144" y="72"/>
                  </a:lnTo>
                  <a:lnTo>
                    <a:pt x="144" y="108"/>
                  </a:lnTo>
                  <a:lnTo>
                    <a:pt x="144" y="144"/>
                  </a:lnTo>
                  <a:lnTo>
                    <a:pt x="144" y="180"/>
                  </a:lnTo>
                  <a:lnTo>
                    <a:pt x="144" y="216"/>
                  </a:lnTo>
                  <a:lnTo>
                    <a:pt x="144" y="252"/>
                  </a:lnTo>
                  <a:lnTo>
                    <a:pt x="120" y="288"/>
                  </a:lnTo>
                  <a:lnTo>
                    <a:pt x="120" y="324"/>
                  </a:lnTo>
                  <a:lnTo>
                    <a:pt x="132" y="360"/>
                  </a:lnTo>
                  <a:lnTo>
                    <a:pt x="144" y="396"/>
                  </a:lnTo>
                  <a:lnTo>
                    <a:pt x="144" y="432"/>
                  </a:lnTo>
                  <a:lnTo>
                    <a:pt x="144" y="468"/>
                  </a:lnTo>
                  <a:lnTo>
                    <a:pt x="144" y="504"/>
                  </a:lnTo>
                  <a:lnTo>
                    <a:pt x="144" y="540"/>
                  </a:lnTo>
                  <a:lnTo>
                    <a:pt x="120" y="576"/>
                  </a:lnTo>
                  <a:lnTo>
                    <a:pt x="84" y="576"/>
                  </a:lnTo>
                  <a:lnTo>
                    <a:pt x="60" y="540"/>
                  </a:lnTo>
                  <a:lnTo>
                    <a:pt x="48" y="504"/>
                  </a:lnTo>
                  <a:lnTo>
                    <a:pt x="48" y="468"/>
                  </a:lnTo>
                  <a:lnTo>
                    <a:pt x="48" y="432"/>
                  </a:lnTo>
                  <a:lnTo>
                    <a:pt x="60" y="396"/>
                  </a:lnTo>
                  <a:lnTo>
                    <a:pt x="84" y="360"/>
                  </a:lnTo>
                  <a:lnTo>
                    <a:pt x="96" y="324"/>
                  </a:lnTo>
                  <a:lnTo>
                    <a:pt x="108" y="288"/>
                  </a:lnTo>
                  <a:lnTo>
                    <a:pt x="96" y="312"/>
                  </a:lnTo>
                </a:path>
              </a:pathLst>
            </a:custGeom>
            <a:solidFill>
              <a:schemeClr val="accent1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Freeform 27"/>
            <p:cNvSpPr>
              <a:spLocks/>
            </p:cNvSpPr>
            <p:nvPr/>
          </p:nvSpPr>
          <p:spPr bwMode="auto">
            <a:xfrm>
              <a:off x="336" y="1992"/>
              <a:ext cx="157" cy="577"/>
            </a:xfrm>
            <a:custGeom>
              <a:avLst/>
              <a:gdLst>
                <a:gd name="T0" fmla="*/ 48 w 157"/>
                <a:gd name="T1" fmla="*/ 264 h 577"/>
                <a:gd name="T2" fmla="*/ 12 w 157"/>
                <a:gd name="T3" fmla="*/ 252 h 577"/>
                <a:gd name="T4" fmla="*/ 0 w 157"/>
                <a:gd name="T5" fmla="*/ 216 h 577"/>
                <a:gd name="T6" fmla="*/ 0 w 157"/>
                <a:gd name="T7" fmla="*/ 180 h 577"/>
                <a:gd name="T8" fmla="*/ 0 w 157"/>
                <a:gd name="T9" fmla="*/ 144 h 577"/>
                <a:gd name="T10" fmla="*/ 0 w 157"/>
                <a:gd name="T11" fmla="*/ 108 h 577"/>
                <a:gd name="T12" fmla="*/ 0 w 157"/>
                <a:gd name="T13" fmla="*/ 72 h 577"/>
                <a:gd name="T14" fmla="*/ 0 w 157"/>
                <a:gd name="T15" fmla="*/ 36 h 577"/>
                <a:gd name="T16" fmla="*/ 36 w 157"/>
                <a:gd name="T17" fmla="*/ 12 h 577"/>
                <a:gd name="T18" fmla="*/ 72 w 157"/>
                <a:gd name="T19" fmla="*/ 0 h 577"/>
                <a:gd name="T20" fmla="*/ 108 w 157"/>
                <a:gd name="T21" fmla="*/ 0 h 577"/>
                <a:gd name="T22" fmla="*/ 132 w 157"/>
                <a:gd name="T23" fmla="*/ 36 h 577"/>
                <a:gd name="T24" fmla="*/ 156 w 157"/>
                <a:gd name="T25" fmla="*/ 72 h 577"/>
                <a:gd name="T26" fmla="*/ 156 w 157"/>
                <a:gd name="T27" fmla="*/ 108 h 577"/>
                <a:gd name="T28" fmla="*/ 156 w 157"/>
                <a:gd name="T29" fmla="*/ 144 h 577"/>
                <a:gd name="T30" fmla="*/ 144 w 157"/>
                <a:gd name="T31" fmla="*/ 180 h 577"/>
                <a:gd name="T32" fmla="*/ 108 w 157"/>
                <a:gd name="T33" fmla="*/ 204 h 577"/>
                <a:gd name="T34" fmla="*/ 96 w 157"/>
                <a:gd name="T35" fmla="*/ 240 h 577"/>
                <a:gd name="T36" fmla="*/ 84 w 157"/>
                <a:gd name="T37" fmla="*/ 276 h 577"/>
                <a:gd name="T38" fmla="*/ 84 w 157"/>
                <a:gd name="T39" fmla="*/ 312 h 577"/>
                <a:gd name="T40" fmla="*/ 84 w 157"/>
                <a:gd name="T41" fmla="*/ 348 h 577"/>
                <a:gd name="T42" fmla="*/ 96 w 157"/>
                <a:gd name="T43" fmla="*/ 384 h 577"/>
                <a:gd name="T44" fmla="*/ 120 w 157"/>
                <a:gd name="T45" fmla="*/ 420 h 577"/>
                <a:gd name="T46" fmla="*/ 132 w 157"/>
                <a:gd name="T47" fmla="*/ 456 h 577"/>
                <a:gd name="T48" fmla="*/ 144 w 157"/>
                <a:gd name="T49" fmla="*/ 492 h 577"/>
                <a:gd name="T50" fmla="*/ 144 w 157"/>
                <a:gd name="T51" fmla="*/ 528 h 577"/>
                <a:gd name="T52" fmla="*/ 144 w 157"/>
                <a:gd name="T53" fmla="*/ 564 h 577"/>
                <a:gd name="T54" fmla="*/ 108 w 157"/>
                <a:gd name="T55" fmla="*/ 564 h 577"/>
                <a:gd name="T56" fmla="*/ 72 w 157"/>
                <a:gd name="T57" fmla="*/ 576 h 577"/>
                <a:gd name="T58" fmla="*/ 36 w 157"/>
                <a:gd name="T59" fmla="*/ 564 h 577"/>
                <a:gd name="T60" fmla="*/ 12 w 157"/>
                <a:gd name="T61" fmla="*/ 528 h 577"/>
                <a:gd name="T62" fmla="*/ 12 w 157"/>
                <a:gd name="T63" fmla="*/ 492 h 577"/>
                <a:gd name="T64" fmla="*/ 12 w 157"/>
                <a:gd name="T65" fmla="*/ 456 h 577"/>
                <a:gd name="T66" fmla="*/ 12 w 157"/>
                <a:gd name="T67" fmla="*/ 420 h 577"/>
                <a:gd name="T68" fmla="*/ 12 w 157"/>
                <a:gd name="T69" fmla="*/ 384 h 577"/>
                <a:gd name="T70" fmla="*/ 24 w 157"/>
                <a:gd name="T71" fmla="*/ 348 h 577"/>
                <a:gd name="T72" fmla="*/ 36 w 157"/>
                <a:gd name="T73" fmla="*/ 312 h 577"/>
                <a:gd name="T74" fmla="*/ 36 w 157"/>
                <a:gd name="T75" fmla="*/ 276 h 577"/>
                <a:gd name="T76" fmla="*/ 48 w 157"/>
                <a:gd name="T77" fmla="*/ 264 h 5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7"/>
                <a:gd name="T118" fmla="*/ 0 h 577"/>
                <a:gd name="T119" fmla="*/ 157 w 157"/>
                <a:gd name="T120" fmla="*/ 577 h 5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7" h="577">
                  <a:moveTo>
                    <a:pt x="48" y="264"/>
                  </a:moveTo>
                  <a:lnTo>
                    <a:pt x="12" y="252"/>
                  </a:ln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0" y="72"/>
                  </a:lnTo>
                  <a:lnTo>
                    <a:pt x="0" y="36"/>
                  </a:lnTo>
                  <a:lnTo>
                    <a:pt x="36" y="12"/>
                  </a:lnTo>
                  <a:lnTo>
                    <a:pt x="72" y="0"/>
                  </a:lnTo>
                  <a:lnTo>
                    <a:pt x="108" y="0"/>
                  </a:lnTo>
                  <a:lnTo>
                    <a:pt x="132" y="36"/>
                  </a:lnTo>
                  <a:lnTo>
                    <a:pt x="156" y="72"/>
                  </a:lnTo>
                  <a:lnTo>
                    <a:pt x="156" y="108"/>
                  </a:lnTo>
                  <a:lnTo>
                    <a:pt x="156" y="144"/>
                  </a:lnTo>
                  <a:lnTo>
                    <a:pt x="144" y="180"/>
                  </a:lnTo>
                  <a:lnTo>
                    <a:pt x="108" y="204"/>
                  </a:lnTo>
                  <a:lnTo>
                    <a:pt x="96" y="240"/>
                  </a:lnTo>
                  <a:lnTo>
                    <a:pt x="84" y="276"/>
                  </a:lnTo>
                  <a:lnTo>
                    <a:pt x="84" y="312"/>
                  </a:lnTo>
                  <a:lnTo>
                    <a:pt x="84" y="348"/>
                  </a:lnTo>
                  <a:lnTo>
                    <a:pt x="96" y="384"/>
                  </a:lnTo>
                  <a:lnTo>
                    <a:pt x="120" y="420"/>
                  </a:lnTo>
                  <a:lnTo>
                    <a:pt x="132" y="456"/>
                  </a:lnTo>
                  <a:lnTo>
                    <a:pt x="144" y="492"/>
                  </a:lnTo>
                  <a:lnTo>
                    <a:pt x="144" y="528"/>
                  </a:lnTo>
                  <a:lnTo>
                    <a:pt x="144" y="564"/>
                  </a:lnTo>
                  <a:lnTo>
                    <a:pt x="108" y="564"/>
                  </a:lnTo>
                  <a:lnTo>
                    <a:pt x="72" y="576"/>
                  </a:lnTo>
                  <a:lnTo>
                    <a:pt x="36" y="564"/>
                  </a:lnTo>
                  <a:lnTo>
                    <a:pt x="12" y="528"/>
                  </a:lnTo>
                  <a:lnTo>
                    <a:pt x="12" y="492"/>
                  </a:lnTo>
                  <a:lnTo>
                    <a:pt x="12" y="456"/>
                  </a:lnTo>
                  <a:lnTo>
                    <a:pt x="12" y="420"/>
                  </a:lnTo>
                  <a:lnTo>
                    <a:pt x="12" y="384"/>
                  </a:lnTo>
                  <a:lnTo>
                    <a:pt x="24" y="348"/>
                  </a:lnTo>
                  <a:lnTo>
                    <a:pt x="36" y="312"/>
                  </a:lnTo>
                  <a:lnTo>
                    <a:pt x="36" y="276"/>
                  </a:lnTo>
                  <a:lnTo>
                    <a:pt x="48" y="264"/>
                  </a:lnTo>
                </a:path>
              </a:pathLst>
            </a:custGeom>
            <a:solidFill>
              <a:schemeClr val="accent1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Oval 28"/>
            <p:cNvSpPr>
              <a:spLocks noChangeArrowheads="1"/>
            </p:cNvSpPr>
            <p:nvPr/>
          </p:nvSpPr>
          <p:spPr bwMode="auto">
            <a:xfrm>
              <a:off x="248" y="2168"/>
              <a:ext cx="176" cy="224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Freeform 29"/>
            <p:cNvSpPr>
              <a:spLocks/>
            </p:cNvSpPr>
            <p:nvPr/>
          </p:nvSpPr>
          <p:spPr bwMode="auto">
            <a:xfrm>
              <a:off x="480" y="1992"/>
              <a:ext cx="145" cy="577"/>
            </a:xfrm>
            <a:custGeom>
              <a:avLst/>
              <a:gdLst>
                <a:gd name="T0" fmla="*/ 96 w 145"/>
                <a:gd name="T1" fmla="*/ 312 h 577"/>
                <a:gd name="T2" fmla="*/ 108 w 145"/>
                <a:gd name="T3" fmla="*/ 276 h 577"/>
                <a:gd name="T4" fmla="*/ 72 w 145"/>
                <a:gd name="T5" fmla="*/ 252 h 577"/>
                <a:gd name="T6" fmla="*/ 48 w 145"/>
                <a:gd name="T7" fmla="*/ 216 h 577"/>
                <a:gd name="T8" fmla="*/ 12 w 145"/>
                <a:gd name="T9" fmla="*/ 192 h 577"/>
                <a:gd name="T10" fmla="*/ 0 w 145"/>
                <a:gd name="T11" fmla="*/ 156 h 577"/>
                <a:gd name="T12" fmla="*/ 0 w 145"/>
                <a:gd name="T13" fmla="*/ 120 h 577"/>
                <a:gd name="T14" fmla="*/ 0 w 145"/>
                <a:gd name="T15" fmla="*/ 84 h 577"/>
                <a:gd name="T16" fmla="*/ 0 w 145"/>
                <a:gd name="T17" fmla="*/ 48 h 577"/>
                <a:gd name="T18" fmla="*/ 24 w 145"/>
                <a:gd name="T19" fmla="*/ 12 h 577"/>
                <a:gd name="T20" fmla="*/ 60 w 145"/>
                <a:gd name="T21" fmla="*/ 0 h 577"/>
                <a:gd name="T22" fmla="*/ 96 w 145"/>
                <a:gd name="T23" fmla="*/ 0 h 577"/>
                <a:gd name="T24" fmla="*/ 132 w 145"/>
                <a:gd name="T25" fmla="*/ 36 h 577"/>
                <a:gd name="T26" fmla="*/ 144 w 145"/>
                <a:gd name="T27" fmla="*/ 72 h 577"/>
                <a:gd name="T28" fmla="*/ 144 w 145"/>
                <a:gd name="T29" fmla="*/ 108 h 577"/>
                <a:gd name="T30" fmla="*/ 144 w 145"/>
                <a:gd name="T31" fmla="*/ 144 h 577"/>
                <a:gd name="T32" fmla="*/ 144 w 145"/>
                <a:gd name="T33" fmla="*/ 180 h 577"/>
                <a:gd name="T34" fmla="*/ 144 w 145"/>
                <a:gd name="T35" fmla="*/ 216 h 577"/>
                <a:gd name="T36" fmla="*/ 144 w 145"/>
                <a:gd name="T37" fmla="*/ 252 h 577"/>
                <a:gd name="T38" fmla="*/ 120 w 145"/>
                <a:gd name="T39" fmla="*/ 288 h 577"/>
                <a:gd name="T40" fmla="*/ 120 w 145"/>
                <a:gd name="T41" fmla="*/ 324 h 577"/>
                <a:gd name="T42" fmla="*/ 132 w 145"/>
                <a:gd name="T43" fmla="*/ 360 h 577"/>
                <a:gd name="T44" fmla="*/ 144 w 145"/>
                <a:gd name="T45" fmla="*/ 396 h 577"/>
                <a:gd name="T46" fmla="*/ 144 w 145"/>
                <a:gd name="T47" fmla="*/ 432 h 577"/>
                <a:gd name="T48" fmla="*/ 144 w 145"/>
                <a:gd name="T49" fmla="*/ 468 h 577"/>
                <a:gd name="T50" fmla="*/ 144 w 145"/>
                <a:gd name="T51" fmla="*/ 504 h 577"/>
                <a:gd name="T52" fmla="*/ 144 w 145"/>
                <a:gd name="T53" fmla="*/ 540 h 577"/>
                <a:gd name="T54" fmla="*/ 120 w 145"/>
                <a:gd name="T55" fmla="*/ 576 h 577"/>
                <a:gd name="T56" fmla="*/ 84 w 145"/>
                <a:gd name="T57" fmla="*/ 576 h 577"/>
                <a:gd name="T58" fmla="*/ 60 w 145"/>
                <a:gd name="T59" fmla="*/ 540 h 577"/>
                <a:gd name="T60" fmla="*/ 48 w 145"/>
                <a:gd name="T61" fmla="*/ 504 h 577"/>
                <a:gd name="T62" fmla="*/ 48 w 145"/>
                <a:gd name="T63" fmla="*/ 468 h 577"/>
                <a:gd name="T64" fmla="*/ 48 w 145"/>
                <a:gd name="T65" fmla="*/ 432 h 577"/>
                <a:gd name="T66" fmla="*/ 60 w 145"/>
                <a:gd name="T67" fmla="*/ 396 h 577"/>
                <a:gd name="T68" fmla="*/ 84 w 145"/>
                <a:gd name="T69" fmla="*/ 360 h 577"/>
                <a:gd name="T70" fmla="*/ 96 w 145"/>
                <a:gd name="T71" fmla="*/ 324 h 577"/>
                <a:gd name="T72" fmla="*/ 108 w 145"/>
                <a:gd name="T73" fmla="*/ 288 h 577"/>
                <a:gd name="T74" fmla="*/ 96 w 145"/>
                <a:gd name="T75" fmla="*/ 312 h 5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5"/>
                <a:gd name="T115" fmla="*/ 0 h 577"/>
                <a:gd name="T116" fmla="*/ 145 w 145"/>
                <a:gd name="T117" fmla="*/ 577 h 5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5" h="577">
                  <a:moveTo>
                    <a:pt x="96" y="312"/>
                  </a:moveTo>
                  <a:lnTo>
                    <a:pt x="108" y="276"/>
                  </a:lnTo>
                  <a:lnTo>
                    <a:pt x="72" y="252"/>
                  </a:lnTo>
                  <a:lnTo>
                    <a:pt x="48" y="216"/>
                  </a:lnTo>
                  <a:lnTo>
                    <a:pt x="12" y="192"/>
                  </a:lnTo>
                  <a:lnTo>
                    <a:pt x="0" y="156"/>
                  </a:lnTo>
                  <a:lnTo>
                    <a:pt x="0" y="120"/>
                  </a:lnTo>
                  <a:lnTo>
                    <a:pt x="0" y="84"/>
                  </a:lnTo>
                  <a:lnTo>
                    <a:pt x="0" y="48"/>
                  </a:lnTo>
                  <a:lnTo>
                    <a:pt x="24" y="12"/>
                  </a:lnTo>
                  <a:lnTo>
                    <a:pt x="60" y="0"/>
                  </a:lnTo>
                  <a:lnTo>
                    <a:pt x="96" y="0"/>
                  </a:lnTo>
                  <a:lnTo>
                    <a:pt x="132" y="36"/>
                  </a:lnTo>
                  <a:lnTo>
                    <a:pt x="144" y="72"/>
                  </a:lnTo>
                  <a:lnTo>
                    <a:pt x="144" y="108"/>
                  </a:lnTo>
                  <a:lnTo>
                    <a:pt x="144" y="144"/>
                  </a:lnTo>
                  <a:lnTo>
                    <a:pt x="144" y="180"/>
                  </a:lnTo>
                  <a:lnTo>
                    <a:pt x="144" y="216"/>
                  </a:lnTo>
                  <a:lnTo>
                    <a:pt x="144" y="252"/>
                  </a:lnTo>
                  <a:lnTo>
                    <a:pt x="120" y="288"/>
                  </a:lnTo>
                  <a:lnTo>
                    <a:pt x="120" y="324"/>
                  </a:lnTo>
                  <a:lnTo>
                    <a:pt x="132" y="360"/>
                  </a:lnTo>
                  <a:lnTo>
                    <a:pt x="144" y="396"/>
                  </a:lnTo>
                  <a:lnTo>
                    <a:pt x="144" y="432"/>
                  </a:lnTo>
                  <a:lnTo>
                    <a:pt x="144" y="468"/>
                  </a:lnTo>
                  <a:lnTo>
                    <a:pt x="144" y="504"/>
                  </a:lnTo>
                  <a:lnTo>
                    <a:pt x="144" y="540"/>
                  </a:lnTo>
                  <a:lnTo>
                    <a:pt x="120" y="576"/>
                  </a:lnTo>
                  <a:lnTo>
                    <a:pt x="84" y="576"/>
                  </a:lnTo>
                  <a:lnTo>
                    <a:pt x="60" y="540"/>
                  </a:lnTo>
                  <a:lnTo>
                    <a:pt x="48" y="504"/>
                  </a:lnTo>
                  <a:lnTo>
                    <a:pt x="48" y="468"/>
                  </a:lnTo>
                  <a:lnTo>
                    <a:pt x="48" y="432"/>
                  </a:lnTo>
                  <a:lnTo>
                    <a:pt x="60" y="396"/>
                  </a:lnTo>
                  <a:lnTo>
                    <a:pt x="84" y="360"/>
                  </a:lnTo>
                  <a:lnTo>
                    <a:pt x="96" y="324"/>
                  </a:lnTo>
                  <a:lnTo>
                    <a:pt x="108" y="288"/>
                  </a:lnTo>
                  <a:lnTo>
                    <a:pt x="96" y="312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Freeform 30"/>
            <p:cNvSpPr>
              <a:spLocks/>
            </p:cNvSpPr>
            <p:nvPr/>
          </p:nvSpPr>
          <p:spPr bwMode="auto">
            <a:xfrm>
              <a:off x="624" y="1992"/>
              <a:ext cx="157" cy="577"/>
            </a:xfrm>
            <a:custGeom>
              <a:avLst/>
              <a:gdLst>
                <a:gd name="T0" fmla="*/ 48 w 157"/>
                <a:gd name="T1" fmla="*/ 264 h 577"/>
                <a:gd name="T2" fmla="*/ 12 w 157"/>
                <a:gd name="T3" fmla="*/ 252 h 577"/>
                <a:gd name="T4" fmla="*/ 0 w 157"/>
                <a:gd name="T5" fmla="*/ 216 h 577"/>
                <a:gd name="T6" fmla="*/ 0 w 157"/>
                <a:gd name="T7" fmla="*/ 180 h 577"/>
                <a:gd name="T8" fmla="*/ 0 w 157"/>
                <a:gd name="T9" fmla="*/ 144 h 577"/>
                <a:gd name="T10" fmla="*/ 0 w 157"/>
                <a:gd name="T11" fmla="*/ 108 h 577"/>
                <a:gd name="T12" fmla="*/ 0 w 157"/>
                <a:gd name="T13" fmla="*/ 72 h 577"/>
                <a:gd name="T14" fmla="*/ 0 w 157"/>
                <a:gd name="T15" fmla="*/ 36 h 577"/>
                <a:gd name="T16" fmla="*/ 36 w 157"/>
                <a:gd name="T17" fmla="*/ 12 h 577"/>
                <a:gd name="T18" fmla="*/ 72 w 157"/>
                <a:gd name="T19" fmla="*/ 0 h 577"/>
                <a:gd name="T20" fmla="*/ 108 w 157"/>
                <a:gd name="T21" fmla="*/ 0 h 577"/>
                <a:gd name="T22" fmla="*/ 132 w 157"/>
                <a:gd name="T23" fmla="*/ 36 h 577"/>
                <a:gd name="T24" fmla="*/ 156 w 157"/>
                <a:gd name="T25" fmla="*/ 72 h 577"/>
                <a:gd name="T26" fmla="*/ 156 w 157"/>
                <a:gd name="T27" fmla="*/ 108 h 577"/>
                <a:gd name="T28" fmla="*/ 156 w 157"/>
                <a:gd name="T29" fmla="*/ 144 h 577"/>
                <a:gd name="T30" fmla="*/ 144 w 157"/>
                <a:gd name="T31" fmla="*/ 180 h 577"/>
                <a:gd name="T32" fmla="*/ 108 w 157"/>
                <a:gd name="T33" fmla="*/ 204 h 577"/>
                <a:gd name="T34" fmla="*/ 96 w 157"/>
                <a:gd name="T35" fmla="*/ 240 h 577"/>
                <a:gd name="T36" fmla="*/ 84 w 157"/>
                <a:gd name="T37" fmla="*/ 276 h 577"/>
                <a:gd name="T38" fmla="*/ 84 w 157"/>
                <a:gd name="T39" fmla="*/ 312 h 577"/>
                <a:gd name="T40" fmla="*/ 84 w 157"/>
                <a:gd name="T41" fmla="*/ 348 h 577"/>
                <a:gd name="T42" fmla="*/ 96 w 157"/>
                <a:gd name="T43" fmla="*/ 384 h 577"/>
                <a:gd name="T44" fmla="*/ 120 w 157"/>
                <a:gd name="T45" fmla="*/ 420 h 577"/>
                <a:gd name="T46" fmla="*/ 132 w 157"/>
                <a:gd name="T47" fmla="*/ 456 h 577"/>
                <a:gd name="T48" fmla="*/ 144 w 157"/>
                <a:gd name="T49" fmla="*/ 492 h 577"/>
                <a:gd name="T50" fmla="*/ 144 w 157"/>
                <a:gd name="T51" fmla="*/ 528 h 577"/>
                <a:gd name="T52" fmla="*/ 144 w 157"/>
                <a:gd name="T53" fmla="*/ 564 h 577"/>
                <a:gd name="T54" fmla="*/ 108 w 157"/>
                <a:gd name="T55" fmla="*/ 564 h 577"/>
                <a:gd name="T56" fmla="*/ 72 w 157"/>
                <a:gd name="T57" fmla="*/ 576 h 577"/>
                <a:gd name="T58" fmla="*/ 36 w 157"/>
                <a:gd name="T59" fmla="*/ 564 h 577"/>
                <a:gd name="T60" fmla="*/ 12 w 157"/>
                <a:gd name="T61" fmla="*/ 528 h 577"/>
                <a:gd name="T62" fmla="*/ 12 w 157"/>
                <a:gd name="T63" fmla="*/ 492 h 577"/>
                <a:gd name="T64" fmla="*/ 12 w 157"/>
                <a:gd name="T65" fmla="*/ 456 h 577"/>
                <a:gd name="T66" fmla="*/ 12 w 157"/>
                <a:gd name="T67" fmla="*/ 420 h 577"/>
                <a:gd name="T68" fmla="*/ 12 w 157"/>
                <a:gd name="T69" fmla="*/ 384 h 577"/>
                <a:gd name="T70" fmla="*/ 24 w 157"/>
                <a:gd name="T71" fmla="*/ 348 h 577"/>
                <a:gd name="T72" fmla="*/ 36 w 157"/>
                <a:gd name="T73" fmla="*/ 312 h 577"/>
                <a:gd name="T74" fmla="*/ 36 w 157"/>
                <a:gd name="T75" fmla="*/ 276 h 577"/>
                <a:gd name="T76" fmla="*/ 48 w 157"/>
                <a:gd name="T77" fmla="*/ 264 h 5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7"/>
                <a:gd name="T118" fmla="*/ 0 h 577"/>
                <a:gd name="T119" fmla="*/ 157 w 157"/>
                <a:gd name="T120" fmla="*/ 577 h 5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7" h="577">
                  <a:moveTo>
                    <a:pt x="48" y="264"/>
                  </a:moveTo>
                  <a:lnTo>
                    <a:pt x="12" y="252"/>
                  </a:ln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0" y="72"/>
                  </a:lnTo>
                  <a:lnTo>
                    <a:pt x="0" y="36"/>
                  </a:lnTo>
                  <a:lnTo>
                    <a:pt x="36" y="12"/>
                  </a:lnTo>
                  <a:lnTo>
                    <a:pt x="72" y="0"/>
                  </a:lnTo>
                  <a:lnTo>
                    <a:pt x="108" y="0"/>
                  </a:lnTo>
                  <a:lnTo>
                    <a:pt x="132" y="36"/>
                  </a:lnTo>
                  <a:lnTo>
                    <a:pt x="156" y="72"/>
                  </a:lnTo>
                  <a:lnTo>
                    <a:pt x="156" y="108"/>
                  </a:lnTo>
                  <a:lnTo>
                    <a:pt x="156" y="144"/>
                  </a:lnTo>
                  <a:lnTo>
                    <a:pt x="144" y="180"/>
                  </a:lnTo>
                  <a:lnTo>
                    <a:pt x="108" y="204"/>
                  </a:lnTo>
                  <a:lnTo>
                    <a:pt x="96" y="240"/>
                  </a:lnTo>
                  <a:lnTo>
                    <a:pt x="84" y="276"/>
                  </a:lnTo>
                  <a:lnTo>
                    <a:pt x="84" y="312"/>
                  </a:lnTo>
                  <a:lnTo>
                    <a:pt x="84" y="348"/>
                  </a:lnTo>
                  <a:lnTo>
                    <a:pt x="96" y="384"/>
                  </a:lnTo>
                  <a:lnTo>
                    <a:pt x="120" y="420"/>
                  </a:lnTo>
                  <a:lnTo>
                    <a:pt x="132" y="456"/>
                  </a:lnTo>
                  <a:lnTo>
                    <a:pt x="144" y="492"/>
                  </a:lnTo>
                  <a:lnTo>
                    <a:pt x="144" y="528"/>
                  </a:lnTo>
                  <a:lnTo>
                    <a:pt x="144" y="564"/>
                  </a:lnTo>
                  <a:lnTo>
                    <a:pt x="108" y="564"/>
                  </a:lnTo>
                  <a:lnTo>
                    <a:pt x="72" y="576"/>
                  </a:lnTo>
                  <a:lnTo>
                    <a:pt x="36" y="564"/>
                  </a:lnTo>
                  <a:lnTo>
                    <a:pt x="12" y="528"/>
                  </a:lnTo>
                  <a:lnTo>
                    <a:pt x="12" y="492"/>
                  </a:lnTo>
                  <a:lnTo>
                    <a:pt x="12" y="456"/>
                  </a:lnTo>
                  <a:lnTo>
                    <a:pt x="12" y="420"/>
                  </a:lnTo>
                  <a:lnTo>
                    <a:pt x="12" y="384"/>
                  </a:lnTo>
                  <a:lnTo>
                    <a:pt x="24" y="348"/>
                  </a:lnTo>
                  <a:lnTo>
                    <a:pt x="36" y="312"/>
                  </a:lnTo>
                  <a:lnTo>
                    <a:pt x="36" y="276"/>
                  </a:lnTo>
                  <a:lnTo>
                    <a:pt x="48" y="264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Oval 31"/>
            <p:cNvSpPr>
              <a:spLocks noChangeArrowheads="1"/>
            </p:cNvSpPr>
            <p:nvPr/>
          </p:nvSpPr>
          <p:spPr bwMode="auto">
            <a:xfrm>
              <a:off x="536" y="2168"/>
              <a:ext cx="176" cy="224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Line 32"/>
            <p:cNvSpPr>
              <a:spLocks noChangeShapeType="1"/>
            </p:cNvSpPr>
            <p:nvPr/>
          </p:nvSpPr>
          <p:spPr bwMode="auto">
            <a:xfrm>
              <a:off x="2128" y="3264"/>
              <a:ext cx="25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Line 33"/>
            <p:cNvSpPr>
              <a:spLocks noChangeShapeType="1"/>
            </p:cNvSpPr>
            <p:nvPr/>
          </p:nvSpPr>
          <p:spPr bwMode="auto">
            <a:xfrm>
              <a:off x="3136" y="3264"/>
              <a:ext cx="30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Rectangle 34"/>
            <p:cNvSpPr>
              <a:spLocks noChangeArrowheads="1"/>
            </p:cNvSpPr>
            <p:nvPr/>
          </p:nvSpPr>
          <p:spPr bwMode="auto">
            <a:xfrm>
              <a:off x="903" y="3140"/>
              <a:ext cx="84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/>
                <a:t>hair color</a:t>
              </a:r>
            </a:p>
            <a:p>
              <a:pPr eaLnBrk="0" hangingPunct="0"/>
              <a:r>
                <a:rPr lang="en-US" sz="2000" b="1"/>
                <a:t>    locus</a:t>
              </a:r>
            </a:p>
          </p:txBody>
        </p:sp>
        <p:sp>
          <p:nvSpPr>
            <p:cNvPr id="9249" name="Line 35"/>
            <p:cNvSpPr>
              <a:spLocks noChangeShapeType="1"/>
            </p:cNvSpPr>
            <p:nvPr/>
          </p:nvSpPr>
          <p:spPr bwMode="auto">
            <a:xfrm>
              <a:off x="1736" y="32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Rectangle 36"/>
            <p:cNvSpPr>
              <a:spLocks noChangeArrowheads="1"/>
            </p:cNvSpPr>
            <p:nvPr/>
          </p:nvSpPr>
          <p:spPr bwMode="auto">
            <a:xfrm>
              <a:off x="3831" y="3164"/>
              <a:ext cx="84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/>
                <a:t>hair color</a:t>
              </a:r>
            </a:p>
            <a:p>
              <a:pPr eaLnBrk="0" hangingPunct="0"/>
              <a:r>
                <a:rPr lang="en-US" sz="2000" b="1"/>
                <a:t>   locus</a:t>
              </a:r>
            </a:p>
          </p:txBody>
        </p:sp>
        <p:sp>
          <p:nvSpPr>
            <p:cNvPr id="9251" name="Line 37"/>
            <p:cNvSpPr>
              <a:spLocks noChangeShapeType="1"/>
            </p:cNvSpPr>
            <p:nvPr/>
          </p:nvSpPr>
          <p:spPr bwMode="auto">
            <a:xfrm>
              <a:off x="3560" y="32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6221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US" smtClean="0"/>
              <a:t>Meiosis I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27673" y="1219200"/>
            <a:ext cx="8610600" cy="1534424"/>
          </a:xfrm>
        </p:spPr>
        <p:txBody>
          <a:bodyPr/>
          <a:lstStyle/>
          <a:p>
            <a:pPr eaLnBrk="1" hangingPunct="1"/>
            <a:r>
              <a:rPr lang="en-US" dirty="0" smtClean="0"/>
              <a:t>Interphase –replication</a:t>
            </a:r>
          </a:p>
          <a:p>
            <a:pPr eaLnBrk="1" hangingPunct="1"/>
            <a:r>
              <a:rPr lang="en-US" dirty="0" smtClean="0"/>
              <a:t>Prophase I - homologous chromosomes pair</a:t>
            </a:r>
          </a:p>
          <a:p>
            <a:pPr lvl="1" eaLnBrk="1" hangingPunct="1"/>
            <a:r>
              <a:rPr lang="en-US" dirty="0" smtClean="0"/>
              <a:t>Crossing over! - 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creates variation (diversity</a:t>
            </a: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dirty="0" smtClean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4253737" y="3865077"/>
            <a:ext cx="1751570" cy="2493397"/>
            <a:chOff x="1448" y="1448"/>
            <a:chExt cx="2208" cy="2308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2293" y="1484"/>
              <a:ext cx="325" cy="2272"/>
            </a:xfrm>
            <a:custGeom>
              <a:avLst/>
              <a:gdLst>
                <a:gd name="T0" fmla="*/ 308 w 325"/>
                <a:gd name="T1" fmla="*/ 1268 h 2272"/>
                <a:gd name="T2" fmla="*/ 305 w 325"/>
                <a:gd name="T3" fmla="*/ 1376 h 2272"/>
                <a:gd name="T4" fmla="*/ 301 w 325"/>
                <a:gd name="T5" fmla="*/ 1485 h 2272"/>
                <a:gd name="T6" fmla="*/ 296 w 325"/>
                <a:gd name="T7" fmla="*/ 1592 h 2272"/>
                <a:gd name="T8" fmla="*/ 292 w 325"/>
                <a:gd name="T9" fmla="*/ 1700 h 2272"/>
                <a:gd name="T10" fmla="*/ 289 w 325"/>
                <a:gd name="T11" fmla="*/ 1808 h 2272"/>
                <a:gd name="T12" fmla="*/ 295 w 325"/>
                <a:gd name="T13" fmla="*/ 1929 h 2272"/>
                <a:gd name="T14" fmla="*/ 281 w 325"/>
                <a:gd name="T15" fmla="*/ 2035 h 2272"/>
                <a:gd name="T16" fmla="*/ 245 w 325"/>
                <a:gd name="T17" fmla="*/ 2142 h 2272"/>
                <a:gd name="T18" fmla="*/ 194 w 325"/>
                <a:gd name="T19" fmla="*/ 2249 h 2272"/>
                <a:gd name="T20" fmla="*/ 93 w 325"/>
                <a:gd name="T21" fmla="*/ 2256 h 2272"/>
                <a:gd name="T22" fmla="*/ 40 w 325"/>
                <a:gd name="T23" fmla="*/ 2146 h 2272"/>
                <a:gd name="T24" fmla="*/ 9 w 325"/>
                <a:gd name="T25" fmla="*/ 2038 h 2272"/>
                <a:gd name="T26" fmla="*/ 2 w 325"/>
                <a:gd name="T27" fmla="*/ 1930 h 2272"/>
                <a:gd name="T28" fmla="*/ 6 w 325"/>
                <a:gd name="T29" fmla="*/ 1822 h 2272"/>
                <a:gd name="T30" fmla="*/ 10 w 325"/>
                <a:gd name="T31" fmla="*/ 1714 h 2272"/>
                <a:gd name="T32" fmla="*/ 37 w 325"/>
                <a:gd name="T33" fmla="*/ 1595 h 2272"/>
                <a:gd name="T34" fmla="*/ 63 w 325"/>
                <a:gd name="T35" fmla="*/ 1488 h 2272"/>
                <a:gd name="T36" fmla="*/ 89 w 325"/>
                <a:gd name="T37" fmla="*/ 1380 h 2272"/>
                <a:gd name="T38" fmla="*/ 161 w 325"/>
                <a:gd name="T39" fmla="*/ 1275 h 2272"/>
                <a:gd name="T40" fmla="*/ 221 w 325"/>
                <a:gd name="T41" fmla="*/ 1169 h 2272"/>
                <a:gd name="T42" fmla="*/ 226 w 325"/>
                <a:gd name="T43" fmla="*/ 1061 h 2272"/>
                <a:gd name="T44" fmla="*/ 150 w 325"/>
                <a:gd name="T45" fmla="*/ 949 h 2272"/>
                <a:gd name="T46" fmla="*/ 110 w 325"/>
                <a:gd name="T47" fmla="*/ 829 h 2272"/>
                <a:gd name="T48" fmla="*/ 79 w 325"/>
                <a:gd name="T49" fmla="*/ 719 h 2272"/>
                <a:gd name="T50" fmla="*/ 60 w 325"/>
                <a:gd name="T51" fmla="*/ 611 h 2272"/>
                <a:gd name="T52" fmla="*/ 42 w 325"/>
                <a:gd name="T53" fmla="*/ 501 h 2272"/>
                <a:gd name="T54" fmla="*/ 45 w 325"/>
                <a:gd name="T55" fmla="*/ 393 h 2272"/>
                <a:gd name="T56" fmla="*/ 49 w 325"/>
                <a:gd name="T57" fmla="*/ 274 h 2272"/>
                <a:gd name="T58" fmla="*/ 54 w 325"/>
                <a:gd name="T59" fmla="*/ 166 h 2272"/>
                <a:gd name="T60" fmla="*/ 70 w 325"/>
                <a:gd name="T61" fmla="*/ 58 h 2272"/>
                <a:gd name="T62" fmla="*/ 162 w 325"/>
                <a:gd name="T63" fmla="*/ 2 h 2272"/>
                <a:gd name="T64" fmla="*/ 249 w 325"/>
                <a:gd name="T65" fmla="*/ 41 h 2272"/>
                <a:gd name="T66" fmla="*/ 291 w 325"/>
                <a:gd name="T67" fmla="*/ 150 h 2272"/>
                <a:gd name="T68" fmla="*/ 310 w 325"/>
                <a:gd name="T69" fmla="*/ 259 h 2272"/>
                <a:gd name="T70" fmla="*/ 307 w 325"/>
                <a:gd name="T71" fmla="*/ 366 h 2272"/>
                <a:gd name="T72" fmla="*/ 303 w 325"/>
                <a:gd name="T73" fmla="*/ 474 h 2272"/>
                <a:gd name="T74" fmla="*/ 287 w 325"/>
                <a:gd name="T75" fmla="*/ 583 h 2272"/>
                <a:gd name="T76" fmla="*/ 283 w 325"/>
                <a:gd name="T77" fmla="*/ 690 h 2272"/>
                <a:gd name="T78" fmla="*/ 279 w 325"/>
                <a:gd name="T79" fmla="*/ 798 h 2272"/>
                <a:gd name="T80" fmla="*/ 276 w 325"/>
                <a:gd name="T81" fmla="*/ 906 h 2272"/>
                <a:gd name="T82" fmla="*/ 272 w 325"/>
                <a:gd name="T83" fmla="*/ 1014 h 2272"/>
                <a:gd name="T84" fmla="*/ 314 w 325"/>
                <a:gd name="T85" fmla="*/ 1112 h 2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2272"/>
                <a:gd name="T131" fmla="*/ 325 w 325"/>
                <a:gd name="T132" fmla="*/ 2272 h 22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2272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chemeClr val="accent1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 rot="60000">
              <a:off x="2504" y="2455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277" y="1448"/>
              <a:ext cx="379" cy="2296"/>
            </a:xfrm>
            <a:custGeom>
              <a:avLst/>
              <a:gdLst>
                <a:gd name="T0" fmla="*/ 93 w 379"/>
                <a:gd name="T1" fmla="*/ 1176 h 2296"/>
                <a:gd name="T2" fmla="*/ 93 w 379"/>
                <a:gd name="T3" fmla="*/ 1248 h 2296"/>
                <a:gd name="T4" fmla="*/ 69 w 379"/>
                <a:gd name="T5" fmla="*/ 1320 h 2296"/>
                <a:gd name="T6" fmla="*/ 46 w 379"/>
                <a:gd name="T7" fmla="*/ 1391 h 2296"/>
                <a:gd name="T8" fmla="*/ 31 w 379"/>
                <a:gd name="T9" fmla="*/ 1463 h 2296"/>
                <a:gd name="T10" fmla="*/ 21 w 379"/>
                <a:gd name="T11" fmla="*/ 1547 h 2296"/>
                <a:gd name="T12" fmla="*/ 7 w 379"/>
                <a:gd name="T13" fmla="*/ 1643 h 2296"/>
                <a:gd name="T14" fmla="*/ 6 w 379"/>
                <a:gd name="T15" fmla="*/ 1727 h 2296"/>
                <a:gd name="T16" fmla="*/ 4 w 379"/>
                <a:gd name="T17" fmla="*/ 1811 h 2296"/>
                <a:gd name="T18" fmla="*/ 25 w 379"/>
                <a:gd name="T19" fmla="*/ 1931 h 2296"/>
                <a:gd name="T20" fmla="*/ 36 w 379"/>
                <a:gd name="T21" fmla="*/ 2004 h 2296"/>
                <a:gd name="T22" fmla="*/ 58 w 379"/>
                <a:gd name="T23" fmla="*/ 2088 h 2296"/>
                <a:gd name="T24" fmla="*/ 89 w 379"/>
                <a:gd name="T25" fmla="*/ 2173 h 2296"/>
                <a:gd name="T26" fmla="*/ 123 w 379"/>
                <a:gd name="T27" fmla="*/ 2245 h 2296"/>
                <a:gd name="T28" fmla="*/ 188 w 379"/>
                <a:gd name="T29" fmla="*/ 2294 h 2296"/>
                <a:gd name="T30" fmla="*/ 257 w 379"/>
                <a:gd name="T31" fmla="*/ 2272 h 2296"/>
                <a:gd name="T32" fmla="*/ 303 w 379"/>
                <a:gd name="T33" fmla="*/ 2212 h 2296"/>
                <a:gd name="T34" fmla="*/ 350 w 379"/>
                <a:gd name="T35" fmla="*/ 2129 h 2296"/>
                <a:gd name="T36" fmla="*/ 374 w 379"/>
                <a:gd name="T37" fmla="*/ 2046 h 2296"/>
                <a:gd name="T38" fmla="*/ 375 w 379"/>
                <a:gd name="T39" fmla="*/ 1950 h 2296"/>
                <a:gd name="T40" fmla="*/ 377 w 379"/>
                <a:gd name="T41" fmla="*/ 1830 h 2296"/>
                <a:gd name="T42" fmla="*/ 368 w 379"/>
                <a:gd name="T43" fmla="*/ 1733 h 2296"/>
                <a:gd name="T44" fmla="*/ 346 w 379"/>
                <a:gd name="T45" fmla="*/ 1649 h 2296"/>
                <a:gd name="T46" fmla="*/ 326 w 379"/>
                <a:gd name="T47" fmla="*/ 1577 h 2296"/>
                <a:gd name="T48" fmla="*/ 282 w 379"/>
                <a:gd name="T49" fmla="*/ 1504 h 2296"/>
                <a:gd name="T50" fmla="*/ 237 w 379"/>
                <a:gd name="T51" fmla="*/ 1431 h 2296"/>
                <a:gd name="T52" fmla="*/ 204 w 379"/>
                <a:gd name="T53" fmla="*/ 1358 h 2296"/>
                <a:gd name="T54" fmla="*/ 183 w 379"/>
                <a:gd name="T55" fmla="*/ 1286 h 2296"/>
                <a:gd name="T56" fmla="*/ 161 w 379"/>
                <a:gd name="T57" fmla="*/ 1213 h 2296"/>
                <a:gd name="T58" fmla="*/ 152 w 379"/>
                <a:gd name="T59" fmla="*/ 1141 h 2296"/>
                <a:gd name="T60" fmla="*/ 175 w 379"/>
                <a:gd name="T61" fmla="*/ 1070 h 2296"/>
                <a:gd name="T62" fmla="*/ 210 w 379"/>
                <a:gd name="T63" fmla="*/ 998 h 2296"/>
                <a:gd name="T64" fmla="*/ 245 w 379"/>
                <a:gd name="T65" fmla="*/ 927 h 2296"/>
                <a:gd name="T66" fmla="*/ 282 w 379"/>
                <a:gd name="T67" fmla="*/ 783 h 2296"/>
                <a:gd name="T68" fmla="*/ 318 w 379"/>
                <a:gd name="T69" fmla="*/ 592 h 2296"/>
                <a:gd name="T70" fmla="*/ 344 w 379"/>
                <a:gd name="T71" fmla="*/ 400 h 2296"/>
                <a:gd name="T72" fmla="*/ 358 w 379"/>
                <a:gd name="T73" fmla="*/ 317 h 2296"/>
                <a:gd name="T74" fmla="*/ 370 w 379"/>
                <a:gd name="T75" fmla="*/ 245 h 2296"/>
                <a:gd name="T76" fmla="*/ 371 w 379"/>
                <a:gd name="T77" fmla="*/ 173 h 2296"/>
                <a:gd name="T78" fmla="*/ 349 w 379"/>
                <a:gd name="T79" fmla="*/ 100 h 2296"/>
                <a:gd name="T80" fmla="*/ 305 w 379"/>
                <a:gd name="T81" fmla="*/ 40 h 2296"/>
                <a:gd name="T82" fmla="*/ 238 w 379"/>
                <a:gd name="T83" fmla="*/ 2 h 2296"/>
                <a:gd name="T84" fmla="*/ 171 w 379"/>
                <a:gd name="T85" fmla="*/ 0 h 2296"/>
                <a:gd name="T86" fmla="*/ 113 w 379"/>
                <a:gd name="T87" fmla="*/ 83 h 2296"/>
                <a:gd name="T88" fmla="*/ 76 w 379"/>
                <a:gd name="T89" fmla="*/ 228 h 2296"/>
                <a:gd name="T90" fmla="*/ 41 w 379"/>
                <a:gd name="T91" fmla="*/ 322 h 2296"/>
                <a:gd name="T92" fmla="*/ 28 w 379"/>
                <a:gd name="T93" fmla="*/ 407 h 2296"/>
                <a:gd name="T94" fmla="*/ 15 w 379"/>
                <a:gd name="T95" fmla="*/ 515 h 2296"/>
                <a:gd name="T96" fmla="*/ 12 w 379"/>
                <a:gd name="T97" fmla="*/ 659 h 2296"/>
                <a:gd name="T98" fmla="*/ 0 w 379"/>
                <a:gd name="T99" fmla="*/ 742 h 2296"/>
                <a:gd name="T100" fmla="*/ 22 w 379"/>
                <a:gd name="T101" fmla="*/ 815 h 2296"/>
                <a:gd name="T102" fmla="*/ 19 w 379"/>
                <a:gd name="T103" fmla="*/ 887 h 2296"/>
                <a:gd name="T104" fmla="*/ 42 w 379"/>
                <a:gd name="T105" fmla="*/ 958 h 2296"/>
                <a:gd name="T106" fmla="*/ 63 w 379"/>
                <a:gd name="T107" fmla="*/ 1032 h 2296"/>
                <a:gd name="T108" fmla="*/ 96 w 379"/>
                <a:gd name="T109" fmla="*/ 1104 h 2296"/>
                <a:gd name="T110" fmla="*/ 84 w 379"/>
                <a:gd name="T111" fmla="*/ 1140 h 22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9"/>
                <a:gd name="T169" fmla="*/ 0 h 2296"/>
                <a:gd name="T170" fmla="*/ 379 w 379"/>
                <a:gd name="T171" fmla="*/ 2296 h 22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9" h="2296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 rot="60000">
              <a:off x="3176" y="2455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1448" y="2544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976" y="1500"/>
              <a:ext cx="325" cy="1093"/>
            </a:xfrm>
            <a:custGeom>
              <a:avLst/>
              <a:gdLst>
                <a:gd name="T0" fmla="*/ 252 w 325"/>
                <a:gd name="T1" fmla="*/ 960 h 1093"/>
                <a:gd name="T2" fmla="*/ 252 w 325"/>
                <a:gd name="T3" fmla="*/ 888 h 1093"/>
                <a:gd name="T4" fmla="*/ 264 w 325"/>
                <a:gd name="T5" fmla="*/ 816 h 1093"/>
                <a:gd name="T6" fmla="*/ 288 w 325"/>
                <a:gd name="T7" fmla="*/ 744 h 1093"/>
                <a:gd name="T8" fmla="*/ 312 w 325"/>
                <a:gd name="T9" fmla="*/ 672 h 1093"/>
                <a:gd name="T10" fmla="*/ 324 w 325"/>
                <a:gd name="T11" fmla="*/ 600 h 1093"/>
                <a:gd name="T12" fmla="*/ 324 w 325"/>
                <a:gd name="T13" fmla="*/ 516 h 1093"/>
                <a:gd name="T14" fmla="*/ 324 w 325"/>
                <a:gd name="T15" fmla="*/ 444 h 1093"/>
                <a:gd name="T16" fmla="*/ 324 w 325"/>
                <a:gd name="T17" fmla="*/ 372 h 1093"/>
                <a:gd name="T18" fmla="*/ 324 w 325"/>
                <a:gd name="T19" fmla="*/ 288 h 1093"/>
                <a:gd name="T20" fmla="*/ 312 w 325"/>
                <a:gd name="T21" fmla="*/ 216 h 1093"/>
                <a:gd name="T22" fmla="*/ 300 w 325"/>
                <a:gd name="T23" fmla="*/ 144 h 1093"/>
                <a:gd name="T24" fmla="*/ 276 w 325"/>
                <a:gd name="T25" fmla="*/ 72 h 1093"/>
                <a:gd name="T26" fmla="*/ 216 w 325"/>
                <a:gd name="T27" fmla="*/ 24 h 1093"/>
                <a:gd name="T28" fmla="*/ 144 w 325"/>
                <a:gd name="T29" fmla="*/ 12 h 1093"/>
                <a:gd name="T30" fmla="*/ 72 w 325"/>
                <a:gd name="T31" fmla="*/ 0 h 1093"/>
                <a:gd name="T32" fmla="*/ 24 w 325"/>
                <a:gd name="T33" fmla="*/ 72 h 1093"/>
                <a:gd name="T34" fmla="*/ 12 w 325"/>
                <a:gd name="T35" fmla="*/ 144 h 1093"/>
                <a:gd name="T36" fmla="*/ 0 w 325"/>
                <a:gd name="T37" fmla="*/ 228 h 1093"/>
                <a:gd name="T38" fmla="*/ 0 w 325"/>
                <a:gd name="T39" fmla="*/ 300 h 1093"/>
                <a:gd name="T40" fmla="*/ 0 w 325"/>
                <a:gd name="T41" fmla="*/ 372 h 1093"/>
                <a:gd name="T42" fmla="*/ 0 w 325"/>
                <a:gd name="T43" fmla="*/ 456 h 1093"/>
                <a:gd name="T44" fmla="*/ 0 w 325"/>
                <a:gd name="T45" fmla="*/ 552 h 1093"/>
                <a:gd name="T46" fmla="*/ 0 w 325"/>
                <a:gd name="T47" fmla="*/ 624 h 1093"/>
                <a:gd name="T48" fmla="*/ 0 w 325"/>
                <a:gd name="T49" fmla="*/ 696 h 1093"/>
                <a:gd name="T50" fmla="*/ 36 w 325"/>
                <a:gd name="T51" fmla="*/ 780 h 1093"/>
                <a:gd name="T52" fmla="*/ 72 w 325"/>
                <a:gd name="T53" fmla="*/ 852 h 1093"/>
                <a:gd name="T54" fmla="*/ 108 w 325"/>
                <a:gd name="T55" fmla="*/ 924 h 1093"/>
                <a:gd name="T56" fmla="*/ 144 w 325"/>
                <a:gd name="T57" fmla="*/ 996 h 1093"/>
                <a:gd name="T58" fmla="*/ 180 w 325"/>
                <a:gd name="T59" fmla="*/ 1068 h 1093"/>
                <a:gd name="T60" fmla="*/ 192 w 325"/>
                <a:gd name="T61" fmla="*/ 1092 h 1093"/>
                <a:gd name="T62" fmla="*/ 192 w 325"/>
                <a:gd name="T63" fmla="*/ 1092 h 1093"/>
                <a:gd name="T64" fmla="*/ 216 w 325"/>
                <a:gd name="T65" fmla="*/ 1020 h 1093"/>
                <a:gd name="T66" fmla="*/ 240 w 325"/>
                <a:gd name="T67" fmla="*/ 996 h 109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5"/>
                <a:gd name="T103" fmla="*/ 0 h 1093"/>
                <a:gd name="T104" fmla="*/ 325 w 325"/>
                <a:gd name="T105" fmla="*/ 1093 h 109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5" h="1093">
                  <a:moveTo>
                    <a:pt x="240" y="996"/>
                  </a:moveTo>
                  <a:lnTo>
                    <a:pt x="252" y="960"/>
                  </a:lnTo>
                  <a:lnTo>
                    <a:pt x="252" y="924"/>
                  </a:lnTo>
                  <a:lnTo>
                    <a:pt x="252" y="888"/>
                  </a:lnTo>
                  <a:lnTo>
                    <a:pt x="252" y="852"/>
                  </a:lnTo>
                  <a:lnTo>
                    <a:pt x="264" y="816"/>
                  </a:lnTo>
                  <a:lnTo>
                    <a:pt x="288" y="780"/>
                  </a:lnTo>
                  <a:lnTo>
                    <a:pt x="288" y="744"/>
                  </a:lnTo>
                  <a:lnTo>
                    <a:pt x="300" y="708"/>
                  </a:lnTo>
                  <a:lnTo>
                    <a:pt x="312" y="672"/>
                  </a:lnTo>
                  <a:lnTo>
                    <a:pt x="324" y="636"/>
                  </a:lnTo>
                  <a:lnTo>
                    <a:pt x="324" y="600"/>
                  </a:lnTo>
                  <a:lnTo>
                    <a:pt x="324" y="564"/>
                  </a:lnTo>
                  <a:lnTo>
                    <a:pt x="324" y="516"/>
                  </a:lnTo>
                  <a:lnTo>
                    <a:pt x="324" y="480"/>
                  </a:lnTo>
                  <a:lnTo>
                    <a:pt x="324" y="444"/>
                  </a:lnTo>
                  <a:lnTo>
                    <a:pt x="324" y="408"/>
                  </a:lnTo>
                  <a:lnTo>
                    <a:pt x="324" y="372"/>
                  </a:lnTo>
                  <a:lnTo>
                    <a:pt x="324" y="336"/>
                  </a:lnTo>
                  <a:lnTo>
                    <a:pt x="324" y="288"/>
                  </a:lnTo>
                  <a:lnTo>
                    <a:pt x="324" y="252"/>
                  </a:lnTo>
                  <a:lnTo>
                    <a:pt x="312" y="216"/>
                  </a:lnTo>
                  <a:lnTo>
                    <a:pt x="312" y="180"/>
                  </a:lnTo>
                  <a:lnTo>
                    <a:pt x="300" y="144"/>
                  </a:lnTo>
                  <a:lnTo>
                    <a:pt x="288" y="108"/>
                  </a:lnTo>
                  <a:lnTo>
                    <a:pt x="276" y="72"/>
                  </a:lnTo>
                  <a:lnTo>
                    <a:pt x="252" y="36"/>
                  </a:lnTo>
                  <a:lnTo>
                    <a:pt x="216" y="24"/>
                  </a:lnTo>
                  <a:lnTo>
                    <a:pt x="180" y="12"/>
                  </a:lnTo>
                  <a:lnTo>
                    <a:pt x="144" y="12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48" y="36"/>
                  </a:lnTo>
                  <a:lnTo>
                    <a:pt x="24" y="72"/>
                  </a:lnTo>
                  <a:lnTo>
                    <a:pt x="12" y="108"/>
                  </a:lnTo>
                  <a:lnTo>
                    <a:pt x="12" y="144"/>
                  </a:lnTo>
                  <a:lnTo>
                    <a:pt x="0" y="192"/>
                  </a:lnTo>
                  <a:lnTo>
                    <a:pt x="0" y="228"/>
                  </a:lnTo>
                  <a:lnTo>
                    <a:pt x="0" y="264"/>
                  </a:lnTo>
                  <a:lnTo>
                    <a:pt x="0" y="300"/>
                  </a:lnTo>
                  <a:lnTo>
                    <a:pt x="0" y="336"/>
                  </a:lnTo>
                  <a:lnTo>
                    <a:pt x="0" y="372"/>
                  </a:lnTo>
                  <a:lnTo>
                    <a:pt x="0" y="408"/>
                  </a:lnTo>
                  <a:lnTo>
                    <a:pt x="0" y="456"/>
                  </a:lnTo>
                  <a:lnTo>
                    <a:pt x="0" y="504"/>
                  </a:lnTo>
                  <a:lnTo>
                    <a:pt x="0" y="552"/>
                  </a:lnTo>
                  <a:lnTo>
                    <a:pt x="0" y="588"/>
                  </a:lnTo>
                  <a:lnTo>
                    <a:pt x="0" y="624"/>
                  </a:lnTo>
                  <a:lnTo>
                    <a:pt x="0" y="660"/>
                  </a:lnTo>
                  <a:lnTo>
                    <a:pt x="0" y="696"/>
                  </a:lnTo>
                  <a:lnTo>
                    <a:pt x="24" y="732"/>
                  </a:lnTo>
                  <a:lnTo>
                    <a:pt x="36" y="780"/>
                  </a:lnTo>
                  <a:lnTo>
                    <a:pt x="60" y="816"/>
                  </a:lnTo>
                  <a:lnTo>
                    <a:pt x="72" y="852"/>
                  </a:lnTo>
                  <a:lnTo>
                    <a:pt x="84" y="888"/>
                  </a:lnTo>
                  <a:lnTo>
                    <a:pt x="108" y="924"/>
                  </a:lnTo>
                  <a:lnTo>
                    <a:pt x="120" y="960"/>
                  </a:lnTo>
                  <a:lnTo>
                    <a:pt x="144" y="996"/>
                  </a:lnTo>
                  <a:lnTo>
                    <a:pt x="156" y="1032"/>
                  </a:lnTo>
                  <a:lnTo>
                    <a:pt x="180" y="1068"/>
                  </a:lnTo>
                  <a:lnTo>
                    <a:pt x="192" y="1092"/>
                  </a:lnTo>
                  <a:lnTo>
                    <a:pt x="192" y="1056"/>
                  </a:lnTo>
                  <a:lnTo>
                    <a:pt x="216" y="1020"/>
                  </a:lnTo>
                  <a:lnTo>
                    <a:pt x="252" y="1008"/>
                  </a:lnTo>
                  <a:lnTo>
                    <a:pt x="240" y="996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604" y="1512"/>
              <a:ext cx="337" cy="973"/>
            </a:xfrm>
            <a:custGeom>
              <a:avLst/>
              <a:gdLst>
                <a:gd name="T0" fmla="*/ 36 w 337"/>
                <a:gd name="T1" fmla="*/ 936 h 973"/>
                <a:gd name="T2" fmla="*/ 48 w 337"/>
                <a:gd name="T3" fmla="*/ 900 h 973"/>
                <a:gd name="T4" fmla="*/ 48 w 337"/>
                <a:gd name="T5" fmla="*/ 864 h 973"/>
                <a:gd name="T6" fmla="*/ 48 w 337"/>
                <a:gd name="T7" fmla="*/ 828 h 973"/>
                <a:gd name="T8" fmla="*/ 48 w 337"/>
                <a:gd name="T9" fmla="*/ 792 h 973"/>
                <a:gd name="T10" fmla="*/ 36 w 337"/>
                <a:gd name="T11" fmla="*/ 756 h 973"/>
                <a:gd name="T12" fmla="*/ 36 w 337"/>
                <a:gd name="T13" fmla="*/ 720 h 973"/>
                <a:gd name="T14" fmla="*/ 36 w 337"/>
                <a:gd name="T15" fmla="*/ 684 h 973"/>
                <a:gd name="T16" fmla="*/ 36 w 337"/>
                <a:gd name="T17" fmla="*/ 648 h 973"/>
                <a:gd name="T18" fmla="*/ 36 w 337"/>
                <a:gd name="T19" fmla="*/ 612 h 973"/>
                <a:gd name="T20" fmla="*/ 24 w 337"/>
                <a:gd name="T21" fmla="*/ 576 h 973"/>
                <a:gd name="T22" fmla="*/ 24 w 337"/>
                <a:gd name="T23" fmla="*/ 540 h 973"/>
                <a:gd name="T24" fmla="*/ 24 w 337"/>
                <a:gd name="T25" fmla="*/ 504 h 973"/>
                <a:gd name="T26" fmla="*/ 24 w 337"/>
                <a:gd name="T27" fmla="*/ 468 h 973"/>
                <a:gd name="T28" fmla="*/ 24 w 337"/>
                <a:gd name="T29" fmla="*/ 432 h 973"/>
                <a:gd name="T30" fmla="*/ 24 w 337"/>
                <a:gd name="T31" fmla="*/ 396 h 973"/>
                <a:gd name="T32" fmla="*/ 36 w 337"/>
                <a:gd name="T33" fmla="*/ 360 h 973"/>
                <a:gd name="T34" fmla="*/ 24 w 337"/>
                <a:gd name="T35" fmla="*/ 324 h 973"/>
                <a:gd name="T36" fmla="*/ 24 w 337"/>
                <a:gd name="T37" fmla="*/ 288 h 973"/>
                <a:gd name="T38" fmla="*/ 0 w 337"/>
                <a:gd name="T39" fmla="*/ 252 h 973"/>
                <a:gd name="T40" fmla="*/ 0 w 337"/>
                <a:gd name="T41" fmla="*/ 216 h 973"/>
                <a:gd name="T42" fmla="*/ 0 w 337"/>
                <a:gd name="T43" fmla="*/ 180 h 973"/>
                <a:gd name="T44" fmla="*/ 0 w 337"/>
                <a:gd name="T45" fmla="*/ 144 h 973"/>
                <a:gd name="T46" fmla="*/ 12 w 337"/>
                <a:gd name="T47" fmla="*/ 108 h 973"/>
                <a:gd name="T48" fmla="*/ 24 w 337"/>
                <a:gd name="T49" fmla="*/ 72 h 973"/>
                <a:gd name="T50" fmla="*/ 48 w 337"/>
                <a:gd name="T51" fmla="*/ 36 h 973"/>
                <a:gd name="T52" fmla="*/ 84 w 337"/>
                <a:gd name="T53" fmla="*/ 12 h 973"/>
                <a:gd name="T54" fmla="*/ 120 w 337"/>
                <a:gd name="T55" fmla="*/ 0 h 973"/>
                <a:gd name="T56" fmla="*/ 156 w 337"/>
                <a:gd name="T57" fmla="*/ 0 h 973"/>
                <a:gd name="T58" fmla="*/ 192 w 337"/>
                <a:gd name="T59" fmla="*/ 0 h 973"/>
                <a:gd name="T60" fmla="*/ 228 w 337"/>
                <a:gd name="T61" fmla="*/ 12 h 973"/>
                <a:gd name="T62" fmla="*/ 264 w 337"/>
                <a:gd name="T63" fmla="*/ 36 h 973"/>
                <a:gd name="T64" fmla="*/ 300 w 337"/>
                <a:gd name="T65" fmla="*/ 60 h 973"/>
                <a:gd name="T66" fmla="*/ 312 w 337"/>
                <a:gd name="T67" fmla="*/ 96 h 973"/>
                <a:gd name="T68" fmla="*/ 324 w 337"/>
                <a:gd name="T69" fmla="*/ 132 h 973"/>
                <a:gd name="T70" fmla="*/ 336 w 337"/>
                <a:gd name="T71" fmla="*/ 168 h 973"/>
                <a:gd name="T72" fmla="*/ 336 w 337"/>
                <a:gd name="T73" fmla="*/ 204 h 973"/>
                <a:gd name="T74" fmla="*/ 336 w 337"/>
                <a:gd name="T75" fmla="*/ 240 h 973"/>
                <a:gd name="T76" fmla="*/ 336 w 337"/>
                <a:gd name="T77" fmla="*/ 276 h 973"/>
                <a:gd name="T78" fmla="*/ 336 w 337"/>
                <a:gd name="T79" fmla="*/ 312 h 973"/>
                <a:gd name="T80" fmla="*/ 336 w 337"/>
                <a:gd name="T81" fmla="*/ 348 h 973"/>
                <a:gd name="T82" fmla="*/ 336 w 337"/>
                <a:gd name="T83" fmla="*/ 384 h 973"/>
                <a:gd name="T84" fmla="*/ 324 w 337"/>
                <a:gd name="T85" fmla="*/ 420 h 973"/>
                <a:gd name="T86" fmla="*/ 324 w 337"/>
                <a:gd name="T87" fmla="*/ 456 h 973"/>
                <a:gd name="T88" fmla="*/ 324 w 337"/>
                <a:gd name="T89" fmla="*/ 492 h 973"/>
                <a:gd name="T90" fmla="*/ 324 w 337"/>
                <a:gd name="T91" fmla="*/ 528 h 973"/>
                <a:gd name="T92" fmla="*/ 324 w 337"/>
                <a:gd name="T93" fmla="*/ 564 h 973"/>
                <a:gd name="T94" fmla="*/ 324 w 337"/>
                <a:gd name="T95" fmla="*/ 600 h 973"/>
                <a:gd name="T96" fmla="*/ 312 w 337"/>
                <a:gd name="T97" fmla="*/ 636 h 973"/>
                <a:gd name="T98" fmla="*/ 300 w 337"/>
                <a:gd name="T99" fmla="*/ 672 h 973"/>
                <a:gd name="T100" fmla="*/ 288 w 337"/>
                <a:gd name="T101" fmla="*/ 708 h 973"/>
                <a:gd name="T102" fmla="*/ 264 w 337"/>
                <a:gd name="T103" fmla="*/ 744 h 973"/>
                <a:gd name="T104" fmla="*/ 264 w 337"/>
                <a:gd name="T105" fmla="*/ 780 h 973"/>
                <a:gd name="T106" fmla="*/ 240 w 337"/>
                <a:gd name="T107" fmla="*/ 816 h 973"/>
                <a:gd name="T108" fmla="*/ 216 w 337"/>
                <a:gd name="T109" fmla="*/ 852 h 973"/>
                <a:gd name="T110" fmla="*/ 204 w 337"/>
                <a:gd name="T111" fmla="*/ 888 h 973"/>
                <a:gd name="T112" fmla="*/ 192 w 337"/>
                <a:gd name="T113" fmla="*/ 924 h 973"/>
                <a:gd name="T114" fmla="*/ 168 w 337"/>
                <a:gd name="T115" fmla="*/ 960 h 973"/>
                <a:gd name="T116" fmla="*/ 132 w 337"/>
                <a:gd name="T117" fmla="*/ 972 h 973"/>
                <a:gd name="T118" fmla="*/ 96 w 337"/>
                <a:gd name="T119" fmla="*/ 972 h 973"/>
                <a:gd name="T120" fmla="*/ 60 w 337"/>
                <a:gd name="T121" fmla="*/ 948 h 973"/>
                <a:gd name="T122" fmla="*/ 24 w 337"/>
                <a:gd name="T123" fmla="*/ 948 h 973"/>
                <a:gd name="T124" fmla="*/ 36 w 337"/>
                <a:gd name="T125" fmla="*/ 936 h 97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37"/>
                <a:gd name="T190" fmla="*/ 0 h 973"/>
                <a:gd name="T191" fmla="*/ 337 w 337"/>
                <a:gd name="T192" fmla="*/ 973 h 97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37" h="973">
                  <a:moveTo>
                    <a:pt x="36" y="936"/>
                  </a:moveTo>
                  <a:lnTo>
                    <a:pt x="48" y="900"/>
                  </a:lnTo>
                  <a:lnTo>
                    <a:pt x="48" y="864"/>
                  </a:lnTo>
                  <a:lnTo>
                    <a:pt x="48" y="828"/>
                  </a:lnTo>
                  <a:lnTo>
                    <a:pt x="48" y="792"/>
                  </a:lnTo>
                  <a:lnTo>
                    <a:pt x="36" y="756"/>
                  </a:lnTo>
                  <a:lnTo>
                    <a:pt x="36" y="720"/>
                  </a:lnTo>
                  <a:lnTo>
                    <a:pt x="36" y="684"/>
                  </a:lnTo>
                  <a:lnTo>
                    <a:pt x="36" y="648"/>
                  </a:lnTo>
                  <a:lnTo>
                    <a:pt x="36" y="612"/>
                  </a:lnTo>
                  <a:lnTo>
                    <a:pt x="24" y="576"/>
                  </a:lnTo>
                  <a:lnTo>
                    <a:pt x="24" y="540"/>
                  </a:lnTo>
                  <a:lnTo>
                    <a:pt x="24" y="504"/>
                  </a:lnTo>
                  <a:lnTo>
                    <a:pt x="24" y="468"/>
                  </a:lnTo>
                  <a:lnTo>
                    <a:pt x="24" y="432"/>
                  </a:lnTo>
                  <a:lnTo>
                    <a:pt x="24" y="396"/>
                  </a:lnTo>
                  <a:lnTo>
                    <a:pt x="36" y="360"/>
                  </a:lnTo>
                  <a:lnTo>
                    <a:pt x="24" y="324"/>
                  </a:lnTo>
                  <a:lnTo>
                    <a:pt x="24" y="288"/>
                  </a:lnTo>
                  <a:lnTo>
                    <a:pt x="0" y="252"/>
                  </a:ln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12" y="108"/>
                  </a:lnTo>
                  <a:lnTo>
                    <a:pt x="24" y="72"/>
                  </a:lnTo>
                  <a:lnTo>
                    <a:pt x="48" y="36"/>
                  </a:lnTo>
                  <a:lnTo>
                    <a:pt x="84" y="12"/>
                  </a:lnTo>
                  <a:lnTo>
                    <a:pt x="120" y="0"/>
                  </a:lnTo>
                  <a:lnTo>
                    <a:pt x="156" y="0"/>
                  </a:lnTo>
                  <a:lnTo>
                    <a:pt x="192" y="0"/>
                  </a:lnTo>
                  <a:lnTo>
                    <a:pt x="228" y="12"/>
                  </a:lnTo>
                  <a:lnTo>
                    <a:pt x="264" y="36"/>
                  </a:lnTo>
                  <a:lnTo>
                    <a:pt x="300" y="60"/>
                  </a:lnTo>
                  <a:lnTo>
                    <a:pt x="312" y="96"/>
                  </a:lnTo>
                  <a:lnTo>
                    <a:pt x="324" y="132"/>
                  </a:lnTo>
                  <a:lnTo>
                    <a:pt x="336" y="168"/>
                  </a:lnTo>
                  <a:lnTo>
                    <a:pt x="336" y="204"/>
                  </a:lnTo>
                  <a:lnTo>
                    <a:pt x="336" y="240"/>
                  </a:lnTo>
                  <a:lnTo>
                    <a:pt x="336" y="276"/>
                  </a:lnTo>
                  <a:lnTo>
                    <a:pt x="336" y="312"/>
                  </a:lnTo>
                  <a:lnTo>
                    <a:pt x="336" y="348"/>
                  </a:lnTo>
                  <a:lnTo>
                    <a:pt x="336" y="384"/>
                  </a:lnTo>
                  <a:lnTo>
                    <a:pt x="324" y="420"/>
                  </a:lnTo>
                  <a:lnTo>
                    <a:pt x="324" y="456"/>
                  </a:lnTo>
                  <a:lnTo>
                    <a:pt x="324" y="492"/>
                  </a:lnTo>
                  <a:lnTo>
                    <a:pt x="324" y="528"/>
                  </a:lnTo>
                  <a:lnTo>
                    <a:pt x="324" y="564"/>
                  </a:lnTo>
                  <a:lnTo>
                    <a:pt x="324" y="600"/>
                  </a:lnTo>
                  <a:lnTo>
                    <a:pt x="312" y="636"/>
                  </a:lnTo>
                  <a:lnTo>
                    <a:pt x="300" y="672"/>
                  </a:lnTo>
                  <a:lnTo>
                    <a:pt x="288" y="708"/>
                  </a:lnTo>
                  <a:lnTo>
                    <a:pt x="264" y="744"/>
                  </a:lnTo>
                  <a:lnTo>
                    <a:pt x="264" y="780"/>
                  </a:lnTo>
                  <a:lnTo>
                    <a:pt x="240" y="816"/>
                  </a:lnTo>
                  <a:lnTo>
                    <a:pt x="216" y="852"/>
                  </a:lnTo>
                  <a:lnTo>
                    <a:pt x="204" y="888"/>
                  </a:lnTo>
                  <a:lnTo>
                    <a:pt x="192" y="924"/>
                  </a:lnTo>
                  <a:lnTo>
                    <a:pt x="168" y="960"/>
                  </a:lnTo>
                  <a:lnTo>
                    <a:pt x="132" y="972"/>
                  </a:lnTo>
                  <a:lnTo>
                    <a:pt x="96" y="972"/>
                  </a:lnTo>
                  <a:lnTo>
                    <a:pt x="60" y="948"/>
                  </a:lnTo>
                  <a:lnTo>
                    <a:pt x="24" y="948"/>
                  </a:lnTo>
                  <a:lnTo>
                    <a:pt x="36" y="936"/>
                  </a:lnTo>
                </a:path>
              </a:pathLst>
            </a:custGeom>
            <a:solidFill>
              <a:schemeClr val="accent1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2592" y="2736"/>
              <a:ext cx="673" cy="949"/>
            </a:xfrm>
            <a:custGeom>
              <a:avLst/>
              <a:gdLst>
                <a:gd name="T0" fmla="*/ 624 w 673"/>
                <a:gd name="T1" fmla="*/ 0 h 949"/>
                <a:gd name="T2" fmla="*/ 636 w 673"/>
                <a:gd name="T3" fmla="*/ 36 h 949"/>
                <a:gd name="T4" fmla="*/ 672 w 673"/>
                <a:gd name="T5" fmla="*/ 60 h 949"/>
                <a:gd name="T6" fmla="*/ 672 w 673"/>
                <a:gd name="T7" fmla="*/ 96 h 949"/>
                <a:gd name="T8" fmla="*/ 660 w 673"/>
                <a:gd name="T9" fmla="*/ 132 h 949"/>
                <a:gd name="T10" fmla="*/ 648 w 673"/>
                <a:gd name="T11" fmla="*/ 168 h 949"/>
                <a:gd name="T12" fmla="*/ 612 w 673"/>
                <a:gd name="T13" fmla="*/ 192 h 949"/>
                <a:gd name="T14" fmla="*/ 600 w 673"/>
                <a:gd name="T15" fmla="*/ 228 h 949"/>
                <a:gd name="T16" fmla="*/ 588 w 673"/>
                <a:gd name="T17" fmla="*/ 264 h 949"/>
                <a:gd name="T18" fmla="*/ 564 w 673"/>
                <a:gd name="T19" fmla="*/ 300 h 949"/>
                <a:gd name="T20" fmla="*/ 552 w 673"/>
                <a:gd name="T21" fmla="*/ 336 h 949"/>
                <a:gd name="T22" fmla="*/ 540 w 673"/>
                <a:gd name="T23" fmla="*/ 372 h 949"/>
                <a:gd name="T24" fmla="*/ 528 w 673"/>
                <a:gd name="T25" fmla="*/ 408 h 949"/>
                <a:gd name="T26" fmla="*/ 516 w 673"/>
                <a:gd name="T27" fmla="*/ 444 h 949"/>
                <a:gd name="T28" fmla="*/ 504 w 673"/>
                <a:gd name="T29" fmla="*/ 480 h 949"/>
                <a:gd name="T30" fmla="*/ 480 w 673"/>
                <a:gd name="T31" fmla="*/ 516 h 949"/>
                <a:gd name="T32" fmla="*/ 468 w 673"/>
                <a:gd name="T33" fmla="*/ 552 h 949"/>
                <a:gd name="T34" fmla="*/ 456 w 673"/>
                <a:gd name="T35" fmla="*/ 588 h 949"/>
                <a:gd name="T36" fmla="*/ 432 w 673"/>
                <a:gd name="T37" fmla="*/ 624 h 949"/>
                <a:gd name="T38" fmla="*/ 420 w 673"/>
                <a:gd name="T39" fmla="*/ 660 h 949"/>
                <a:gd name="T40" fmla="*/ 408 w 673"/>
                <a:gd name="T41" fmla="*/ 696 h 949"/>
                <a:gd name="T42" fmla="*/ 384 w 673"/>
                <a:gd name="T43" fmla="*/ 732 h 949"/>
                <a:gd name="T44" fmla="*/ 360 w 673"/>
                <a:gd name="T45" fmla="*/ 768 h 949"/>
                <a:gd name="T46" fmla="*/ 348 w 673"/>
                <a:gd name="T47" fmla="*/ 804 h 949"/>
                <a:gd name="T48" fmla="*/ 324 w 673"/>
                <a:gd name="T49" fmla="*/ 840 h 949"/>
                <a:gd name="T50" fmla="*/ 288 w 673"/>
                <a:gd name="T51" fmla="*/ 864 h 949"/>
                <a:gd name="T52" fmla="*/ 264 w 673"/>
                <a:gd name="T53" fmla="*/ 900 h 949"/>
                <a:gd name="T54" fmla="*/ 228 w 673"/>
                <a:gd name="T55" fmla="*/ 912 h 949"/>
                <a:gd name="T56" fmla="*/ 192 w 673"/>
                <a:gd name="T57" fmla="*/ 936 h 949"/>
                <a:gd name="T58" fmla="*/ 156 w 673"/>
                <a:gd name="T59" fmla="*/ 948 h 949"/>
                <a:gd name="T60" fmla="*/ 120 w 673"/>
                <a:gd name="T61" fmla="*/ 948 h 949"/>
                <a:gd name="T62" fmla="*/ 96 w 673"/>
                <a:gd name="T63" fmla="*/ 912 h 949"/>
                <a:gd name="T64" fmla="*/ 60 w 673"/>
                <a:gd name="T65" fmla="*/ 888 h 949"/>
                <a:gd name="T66" fmla="*/ 36 w 673"/>
                <a:gd name="T67" fmla="*/ 852 h 949"/>
                <a:gd name="T68" fmla="*/ 24 w 673"/>
                <a:gd name="T69" fmla="*/ 816 h 949"/>
                <a:gd name="T70" fmla="*/ 0 w 673"/>
                <a:gd name="T71" fmla="*/ 780 h 949"/>
                <a:gd name="T72" fmla="*/ 0 w 673"/>
                <a:gd name="T73" fmla="*/ 744 h 949"/>
                <a:gd name="T74" fmla="*/ 0 w 673"/>
                <a:gd name="T75" fmla="*/ 708 h 949"/>
                <a:gd name="T76" fmla="*/ 0 w 673"/>
                <a:gd name="T77" fmla="*/ 672 h 949"/>
                <a:gd name="T78" fmla="*/ 0 w 673"/>
                <a:gd name="T79" fmla="*/ 636 h 949"/>
                <a:gd name="T80" fmla="*/ 0 w 673"/>
                <a:gd name="T81" fmla="*/ 600 h 949"/>
                <a:gd name="T82" fmla="*/ 24 w 673"/>
                <a:gd name="T83" fmla="*/ 552 h 949"/>
                <a:gd name="T84" fmla="*/ 36 w 673"/>
                <a:gd name="T85" fmla="*/ 516 h 949"/>
                <a:gd name="T86" fmla="*/ 60 w 673"/>
                <a:gd name="T87" fmla="*/ 480 h 949"/>
                <a:gd name="T88" fmla="*/ 72 w 673"/>
                <a:gd name="T89" fmla="*/ 444 h 949"/>
                <a:gd name="T90" fmla="*/ 96 w 673"/>
                <a:gd name="T91" fmla="*/ 408 h 949"/>
                <a:gd name="T92" fmla="*/ 132 w 673"/>
                <a:gd name="T93" fmla="*/ 372 h 949"/>
                <a:gd name="T94" fmla="*/ 156 w 673"/>
                <a:gd name="T95" fmla="*/ 336 h 949"/>
                <a:gd name="T96" fmla="*/ 192 w 673"/>
                <a:gd name="T97" fmla="*/ 312 h 949"/>
                <a:gd name="T98" fmla="*/ 228 w 673"/>
                <a:gd name="T99" fmla="*/ 288 h 949"/>
                <a:gd name="T100" fmla="*/ 264 w 673"/>
                <a:gd name="T101" fmla="*/ 264 h 949"/>
                <a:gd name="T102" fmla="*/ 300 w 673"/>
                <a:gd name="T103" fmla="*/ 240 h 949"/>
                <a:gd name="T104" fmla="*/ 336 w 673"/>
                <a:gd name="T105" fmla="*/ 216 h 949"/>
                <a:gd name="T106" fmla="*/ 372 w 673"/>
                <a:gd name="T107" fmla="*/ 192 h 949"/>
                <a:gd name="T108" fmla="*/ 408 w 673"/>
                <a:gd name="T109" fmla="*/ 180 h 949"/>
                <a:gd name="T110" fmla="*/ 444 w 673"/>
                <a:gd name="T111" fmla="*/ 156 h 949"/>
                <a:gd name="T112" fmla="*/ 468 w 673"/>
                <a:gd name="T113" fmla="*/ 120 h 949"/>
                <a:gd name="T114" fmla="*/ 504 w 673"/>
                <a:gd name="T115" fmla="*/ 108 h 949"/>
                <a:gd name="T116" fmla="*/ 540 w 673"/>
                <a:gd name="T117" fmla="*/ 84 h 949"/>
                <a:gd name="T118" fmla="*/ 564 w 673"/>
                <a:gd name="T119" fmla="*/ 48 h 949"/>
                <a:gd name="T120" fmla="*/ 600 w 673"/>
                <a:gd name="T121" fmla="*/ 24 h 949"/>
                <a:gd name="T122" fmla="*/ 636 w 673"/>
                <a:gd name="T123" fmla="*/ 36 h 949"/>
                <a:gd name="T124" fmla="*/ 624 w 673"/>
                <a:gd name="T125" fmla="*/ 0 h 9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73"/>
                <a:gd name="T190" fmla="*/ 0 h 949"/>
                <a:gd name="T191" fmla="*/ 673 w 673"/>
                <a:gd name="T192" fmla="*/ 949 h 94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73" h="949">
                  <a:moveTo>
                    <a:pt x="624" y="0"/>
                  </a:moveTo>
                  <a:lnTo>
                    <a:pt x="636" y="36"/>
                  </a:lnTo>
                  <a:lnTo>
                    <a:pt x="672" y="60"/>
                  </a:lnTo>
                  <a:lnTo>
                    <a:pt x="672" y="96"/>
                  </a:lnTo>
                  <a:lnTo>
                    <a:pt x="660" y="132"/>
                  </a:lnTo>
                  <a:lnTo>
                    <a:pt x="648" y="168"/>
                  </a:lnTo>
                  <a:lnTo>
                    <a:pt x="612" y="192"/>
                  </a:lnTo>
                  <a:lnTo>
                    <a:pt x="600" y="228"/>
                  </a:lnTo>
                  <a:lnTo>
                    <a:pt x="588" y="264"/>
                  </a:lnTo>
                  <a:lnTo>
                    <a:pt x="564" y="300"/>
                  </a:lnTo>
                  <a:lnTo>
                    <a:pt x="552" y="336"/>
                  </a:lnTo>
                  <a:lnTo>
                    <a:pt x="540" y="372"/>
                  </a:lnTo>
                  <a:lnTo>
                    <a:pt x="528" y="408"/>
                  </a:lnTo>
                  <a:lnTo>
                    <a:pt x="516" y="444"/>
                  </a:lnTo>
                  <a:lnTo>
                    <a:pt x="504" y="480"/>
                  </a:lnTo>
                  <a:lnTo>
                    <a:pt x="480" y="516"/>
                  </a:lnTo>
                  <a:lnTo>
                    <a:pt x="468" y="552"/>
                  </a:lnTo>
                  <a:lnTo>
                    <a:pt x="456" y="588"/>
                  </a:lnTo>
                  <a:lnTo>
                    <a:pt x="432" y="624"/>
                  </a:lnTo>
                  <a:lnTo>
                    <a:pt x="420" y="660"/>
                  </a:lnTo>
                  <a:lnTo>
                    <a:pt x="408" y="696"/>
                  </a:lnTo>
                  <a:lnTo>
                    <a:pt x="384" y="732"/>
                  </a:lnTo>
                  <a:lnTo>
                    <a:pt x="360" y="768"/>
                  </a:lnTo>
                  <a:lnTo>
                    <a:pt x="348" y="804"/>
                  </a:lnTo>
                  <a:lnTo>
                    <a:pt x="324" y="840"/>
                  </a:lnTo>
                  <a:lnTo>
                    <a:pt x="288" y="864"/>
                  </a:lnTo>
                  <a:lnTo>
                    <a:pt x="264" y="900"/>
                  </a:lnTo>
                  <a:lnTo>
                    <a:pt x="228" y="912"/>
                  </a:lnTo>
                  <a:lnTo>
                    <a:pt x="192" y="936"/>
                  </a:lnTo>
                  <a:lnTo>
                    <a:pt x="156" y="948"/>
                  </a:lnTo>
                  <a:lnTo>
                    <a:pt x="120" y="948"/>
                  </a:lnTo>
                  <a:lnTo>
                    <a:pt x="96" y="912"/>
                  </a:lnTo>
                  <a:lnTo>
                    <a:pt x="60" y="888"/>
                  </a:lnTo>
                  <a:lnTo>
                    <a:pt x="36" y="852"/>
                  </a:lnTo>
                  <a:lnTo>
                    <a:pt x="24" y="816"/>
                  </a:lnTo>
                  <a:lnTo>
                    <a:pt x="0" y="780"/>
                  </a:lnTo>
                  <a:lnTo>
                    <a:pt x="0" y="744"/>
                  </a:lnTo>
                  <a:lnTo>
                    <a:pt x="0" y="708"/>
                  </a:lnTo>
                  <a:lnTo>
                    <a:pt x="0" y="672"/>
                  </a:lnTo>
                  <a:lnTo>
                    <a:pt x="0" y="636"/>
                  </a:lnTo>
                  <a:lnTo>
                    <a:pt x="0" y="600"/>
                  </a:lnTo>
                  <a:lnTo>
                    <a:pt x="24" y="552"/>
                  </a:lnTo>
                  <a:lnTo>
                    <a:pt x="36" y="516"/>
                  </a:lnTo>
                  <a:lnTo>
                    <a:pt x="60" y="480"/>
                  </a:lnTo>
                  <a:lnTo>
                    <a:pt x="72" y="444"/>
                  </a:lnTo>
                  <a:lnTo>
                    <a:pt x="96" y="408"/>
                  </a:lnTo>
                  <a:lnTo>
                    <a:pt x="132" y="372"/>
                  </a:lnTo>
                  <a:lnTo>
                    <a:pt x="156" y="336"/>
                  </a:lnTo>
                  <a:lnTo>
                    <a:pt x="192" y="312"/>
                  </a:lnTo>
                  <a:lnTo>
                    <a:pt x="228" y="288"/>
                  </a:lnTo>
                  <a:lnTo>
                    <a:pt x="264" y="264"/>
                  </a:lnTo>
                  <a:lnTo>
                    <a:pt x="300" y="240"/>
                  </a:lnTo>
                  <a:lnTo>
                    <a:pt x="336" y="216"/>
                  </a:lnTo>
                  <a:lnTo>
                    <a:pt x="372" y="192"/>
                  </a:lnTo>
                  <a:lnTo>
                    <a:pt x="408" y="180"/>
                  </a:lnTo>
                  <a:lnTo>
                    <a:pt x="444" y="156"/>
                  </a:lnTo>
                  <a:lnTo>
                    <a:pt x="468" y="120"/>
                  </a:lnTo>
                  <a:lnTo>
                    <a:pt x="504" y="108"/>
                  </a:lnTo>
                  <a:lnTo>
                    <a:pt x="540" y="84"/>
                  </a:lnTo>
                  <a:lnTo>
                    <a:pt x="564" y="48"/>
                  </a:lnTo>
                  <a:lnTo>
                    <a:pt x="600" y="24"/>
                  </a:lnTo>
                  <a:lnTo>
                    <a:pt x="636" y="36"/>
                  </a:lnTo>
                  <a:lnTo>
                    <a:pt x="624" y="0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2688" y="2760"/>
              <a:ext cx="613" cy="877"/>
            </a:xfrm>
            <a:custGeom>
              <a:avLst/>
              <a:gdLst>
                <a:gd name="T0" fmla="*/ 0 w 613"/>
                <a:gd name="T1" fmla="*/ 24 h 877"/>
                <a:gd name="T2" fmla="*/ 24 w 613"/>
                <a:gd name="T3" fmla="*/ 60 h 877"/>
                <a:gd name="T4" fmla="*/ 36 w 613"/>
                <a:gd name="T5" fmla="*/ 96 h 877"/>
                <a:gd name="T6" fmla="*/ 36 w 613"/>
                <a:gd name="T7" fmla="*/ 132 h 877"/>
                <a:gd name="T8" fmla="*/ 36 w 613"/>
                <a:gd name="T9" fmla="*/ 168 h 877"/>
                <a:gd name="T10" fmla="*/ 36 w 613"/>
                <a:gd name="T11" fmla="*/ 204 h 877"/>
                <a:gd name="T12" fmla="*/ 36 w 613"/>
                <a:gd name="T13" fmla="*/ 240 h 877"/>
                <a:gd name="T14" fmla="*/ 48 w 613"/>
                <a:gd name="T15" fmla="*/ 276 h 877"/>
                <a:gd name="T16" fmla="*/ 48 w 613"/>
                <a:gd name="T17" fmla="*/ 312 h 877"/>
                <a:gd name="T18" fmla="*/ 60 w 613"/>
                <a:gd name="T19" fmla="*/ 348 h 877"/>
                <a:gd name="T20" fmla="*/ 84 w 613"/>
                <a:gd name="T21" fmla="*/ 384 h 877"/>
                <a:gd name="T22" fmla="*/ 96 w 613"/>
                <a:gd name="T23" fmla="*/ 420 h 877"/>
                <a:gd name="T24" fmla="*/ 108 w 613"/>
                <a:gd name="T25" fmla="*/ 456 h 877"/>
                <a:gd name="T26" fmla="*/ 132 w 613"/>
                <a:gd name="T27" fmla="*/ 492 h 877"/>
                <a:gd name="T28" fmla="*/ 144 w 613"/>
                <a:gd name="T29" fmla="*/ 528 h 877"/>
                <a:gd name="T30" fmla="*/ 156 w 613"/>
                <a:gd name="T31" fmla="*/ 564 h 877"/>
                <a:gd name="T32" fmla="*/ 180 w 613"/>
                <a:gd name="T33" fmla="*/ 600 h 877"/>
                <a:gd name="T34" fmla="*/ 204 w 613"/>
                <a:gd name="T35" fmla="*/ 636 h 877"/>
                <a:gd name="T36" fmla="*/ 240 w 613"/>
                <a:gd name="T37" fmla="*/ 672 h 877"/>
                <a:gd name="T38" fmla="*/ 252 w 613"/>
                <a:gd name="T39" fmla="*/ 708 h 877"/>
                <a:gd name="T40" fmla="*/ 276 w 613"/>
                <a:gd name="T41" fmla="*/ 744 h 877"/>
                <a:gd name="T42" fmla="*/ 300 w 613"/>
                <a:gd name="T43" fmla="*/ 780 h 877"/>
                <a:gd name="T44" fmla="*/ 336 w 613"/>
                <a:gd name="T45" fmla="*/ 816 h 877"/>
                <a:gd name="T46" fmla="*/ 372 w 613"/>
                <a:gd name="T47" fmla="*/ 840 h 877"/>
                <a:gd name="T48" fmla="*/ 408 w 613"/>
                <a:gd name="T49" fmla="*/ 864 h 877"/>
                <a:gd name="T50" fmla="*/ 444 w 613"/>
                <a:gd name="T51" fmla="*/ 876 h 877"/>
                <a:gd name="T52" fmla="*/ 480 w 613"/>
                <a:gd name="T53" fmla="*/ 876 h 877"/>
                <a:gd name="T54" fmla="*/ 516 w 613"/>
                <a:gd name="T55" fmla="*/ 876 h 877"/>
                <a:gd name="T56" fmla="*/ 552 w 613"/>
                <a:gd name="T57" fmla="*/ 876 h 877"/>
                <a:gd name="T58" fmla="*/ 588 w 613"/>
                <a:gd name="T59" fmla="*/ 852 h 877"/>
                <a:gd name="T60" fmla="*/ 600 w 613"/>
                <a:gd name="T61" fmla="*/ 816 h 877"/>
                <a:gd name="T62" fmla="*/ 612 w 613"/>
                <a:gd name="T63" fmla="*/ 780 h 877"/>
                <a:gd name="T64" fmla="*/ 612 w 613"/>
                <a:gd name="T65" fmla="*/ 744 h 877"/>
                <a:gd name="T66" fmla="*/ 612 w 613"/>
                <a:gd name="T67" fmla="*/ 708 h 877"/>
                <a:gd name="T68" fmla="*/ 612 w 613"/>
                <a:gd name="T69" fmla="*/ 672 h 877"/>
                <a:gd name="T70" fmla="*/ 588 w 613"/>
                <a:gd name="T71" fmla="*/ 636 h 877"/>
                <a:gd name="T72" fmla="*/ 576 w 613"/>
                <a:gd name="T73" fmla="*/ 600 h 877"/>
                <a:gd name="T74" fmla="*/ 540 w 613"/>
                <a:gd name="T75" fmla="*/ 564 h 877"/>
                <a:gd name="T76" fmla="*/ 528 w 613"/>
                <a:gd name="T77" fmla="*/ 528 h 877"/>
                <a:gd name="T78" fmla="*/ 492 w 613"/>
                <a:gd name="T79" fmla="*/ 504 h 877"/>
                <a:gd name="T80" fmla="*/ 456 w 613"/>
                <a:gd name="T81" fmla="*/ 480 h 877"/>
                <a:gd name="T82" fmla="*/ 432 w 613"/>
                <a:gd name="T83" fmla="*/ 444 h 877"/>
                <a:gd name="T84" fmla="*/ 396 w 613"/>
                <a:gd name="T85" fmla="*/ 420 h 877"/>
                <a:gd name="T86" fmla="*/ 372 w 613"/>
                <a:gd name="T87" fmla="*/ 384 h 877"/>
                <a:gd name="T88" fmla="*/ 336 w 613"/>
                <a:gd name="T89" fmla="*/ 360 h 877"/>
                <a:gd name="T90" fmla="*/ 324 w 613"/>
                <a:gd name="T91" fmla="*/ 324 h 877"/>
                <a:gd name="T92" fmla="*/ 288 w 613"/>
                <a:gd name="T93" fmla="*/ 300 h 877"/>
                <a:gd name="T94" fmla="*/ 276 w 613"/>
                <a:gd name="T95" fmla="*/ 264 h 877"/>
                <a:gd name="T96" fmla="*/ 240 w 613"/>
                <a:gd name="T97" fmla="*/ 240 h 877"/>
                <a:gd name="T98" fmla="*/ 216 w 613"/>
                <a:gd name="T99" fmla="*/ 204 h 877"/>
                <a:gd name="T100" fmla="*/ 180 w 613"/>
                <a:gd name="T101" fmla="*/ 180 h 877"/>
                <a:gd name="T102" fmla="*/ 156 w 613"/>
                <a:gd name="T103" fmla="*/ 144 h 877"/>
                <a:gd name="T104" fmla="*/ 132 w 613"/>
                <a:gd name="T105" fmla="*/ 108 h 877"/>
                <a:gd name="T106" fmla="*/ 108 w 613"/>
                <a:gd name="T107" fmla="*/ 72 h 877"/>
                <a:gd name="T108" fmla="*/ 84 w 613"/>
                <a:gd name="T109" fmla="*/ 36 h 877"/>
                <a:gd name="T110" fmla="*/ 84 w 613"/>
                <a:gd name="T111" fmla="*/ 0 h 877"/>
                <a:gd name="T112" fmla="*/ 48 w 613"/>
                <a:gd name="T113" fmla="*/ 12 h 877"/>
                <a:gd name="T114" fmla="*/ 12 w 613"/>
                <a:gd name="T115" fmla="*/ 0 h 877"/>
                <a:gd name="T116" fmla="*/ 0 w 613"/>
                <a:gd name="T117" fmla="*/ 24 h 87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3"/>
                <a:gd name="T178" fmla="*/ 0 h 877"/>
                <a:gd name="T179" fmla="*/ 613 w 613"/>
                <a:gd name="T180" fmla="*/ 877 h 87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3" h="877">
                  <a:moveTo>
                    <a:pt x="0" y="24"/>
                  </a:moveTo>
                  <a:lnTo>
                    <a:pt x="24" y="60"/>
                  </a:lnTo>
                  <a:lnTo>
                    <a:pt x="36" y="96"/>
                  </a:lnTo>
                  <a:lnTo>
                    <a:pt x="36" y="132"/>
                  </a:lnTo>
                  <a:lnTo>
                    <a:pt x="36" y="168"/>
                  </a:lnTo>
                  <a:lnTo>
                    <a:pt x="36" y="204"/>
                  </a:lnTo>
                  <a:lnTo>
                    <a:pt x="36" y="240"/>
                  </a:lnTo>
                  <a:lnTo>
                    <a:pt x="48" y="276"/>
                  </a:lnTo>
                  <a:lnTo>
                    <a:pt x="48" y="312"/>
                  </a:lnTo>
                  <a:lnTo>
                    <a:pt x="60" y="348"/>
                  </a:lnTo>
                  <a:lnTo>
                    <a:pt x="84" y="384"/>
                  </a:lnTo>
                  <a:lnTo>
                    <a:pt x="96" y="420"/>
                  </a:lnTo>
                  <a:lnTo>
                    <a:pt x="108" y="456"/>
                  </a:lnTo>
                  <a:lnTo>
                    <a:pt x="132" y="492"/>
                  </a:lnTo>
                  <a:lnTo>
                    <a:pt x="144" y="528"/>
                  </a:lnTo>
                  <a:lnTo>
                    <a:pt x="156" y="564"/>
                  </a:lnTo>
                  <a:lnTo>
                    <a:pt x="180" y="600"/>
                  </a:lnTo>
                  <a:lnTo>
                    <a:pt x="204" y="636"/>
                  </a:lnTo>
                  <a:lnTo>
                    <a:pt x="240" y="672"/>
                  </a:lnTo>
                  <a:lnTo>
                    <a:pt x="252" y="708"/>
                  </a:lnTo>
                  <a:lnTo>
                    <a:pt x="276" y="744"/>
                  </a:lnTo>
                  <a:lnTo>
                    <a:pt x="300" y="780"/>
                  </a:lnTo>
                  <a:lnTo>
                    <a:pt x="336" y="816"/>
                  </a:lnTo>
                  <a:lnTo>
                    <a:pt x="372" y="840"/>
                  </a:lnTo>
                  <a:lnTo>
                    <a:pt x="408" y="864"/>
                  </a:lnTo>
                  <a:lnTo>
                    <a:pt x="444" y="876"/>
                  </a:lnTo>
                  <a:lnTo>
                    <a:pt x="480" y="876"/>
                  </a:lnTo>
                  <a:lnTo>
                    <a:pt x="516" y="876"/>
                  </a:lnTo>
                  <a:lnTo>
                    <a:pt x="552" y="876"/>
                  </a:lnTo>
                  <a:lnTo>
                    <a:pt x="588" y="852"/>
                  </a:lnTo>
                  <a:lnTo>
                    <a:pt x="600" y="816"/>
                  </a:lnTo>
                  <a:lnTo>
                    <a:pt x="612" y="780"/>
                  </a:lnTo>
                  <a:lnTo>
                    <a:pt x="612" y="744"/>
                  </a:lnTo>
                  <a:lnTo>
                    <a:pt x="612" y="708"/>
                  </a:lnTo>
                  <a:lnTo>
                    <a:pt x="612" y="672"/>
                  </a:lnTo>
                  <a:lnTo>
                    <a:pt x="588" y="636"/>
                  </a:lnTo>
                  <a:lnTo>
                    <a:pt x="576" y="600"/>
                  </a:lnTo>
                  <a:lnTo>
                    <a:pt x="540" y="564"/>
                  </a:lnTo>
                  <a:lnTo>
                    <a:pt x="528" y="528"/>
                  </a:lnTo>
                  <a:lnTo>
                    <a:pt x="492" y="504"/>
                  </a:lnTo>
                  <a:lnTo>
                    <a:pt x="456" y="480"/>
                  </a:lnTo>
                  <a:lnTo>
                    <a:pt x="432" y="444"/>
                  </a:lnTo>
                  <a:lnTo>
                    <a:pt x="396" y="420"/>
                  </a:lnTo>
                  <a:lnTo>
                    <a:pt x="372" y="384"/>
                  </a:lnTo>
                  <a:lnTo>
                    <a:pt x="336" y="360"/>
                  </a:lnTo>
                  <a:lnTo>
                    <a:pt x="324" y="324"/>
                  </a:lnTo>
                  <a:lnTo>
                    <a:pt x="288" y="300"/>
                  </a:lnTo>
                  <a:lnTo>
                    <a:pt x="276" y="264"/>
                  </a:lnTo>
                  <a:lnTo>
                    <a:pt x="240" y="240"/>
                  </a:lnTo>
                  <a:lnTo>
                    <a:pt x="216" y="204"/>
                  </a:lnTo>
                  <a:lnTo>
                    <a:pt x="180" y="180"/>
                  </a:lnTo>
                  <a:lnTo>
                    <a:pt x="156" y="144"/>
                  </a:lnTo>
                  <a:lnTo>
                    <a:pt x="132" y="108"/>
                  </a:lnTo>
                  <a:lnTo>
                    <a:pt x="108" y="72"/>
                  </a:lnTo>
                  <a:lnTo>
                    <a:pt x="84" y="36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12" y="0"/>
                  </a:lnTo>
                  <a:lnTo>
                    <a:pt x="0" y="24"/>
                  </a:lnTo>
                </a:path>
              </a:pathLst>
            </a:custGeom>
            <a:solidFill>
              <a:schemeClr val="accent1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1159775" y="3950675"/>
            <a:ext cx="3259825" cy="2663584"/>
            <a:chOff x="-241" y="1112"/>
            <a:chExt cx="3474" cy="3738"/>
          </a:xfrm>
        </p:grpSpPr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445" y="1400"/>
              <a:ext cx="379" cy="2296"/>
            </a:xfrm>
            <a:custGeom>
              <a:avLst/>
              <a:gdLst>
                <a:gd name="T0" fmla="*/ 93 w 379"/>
                <a:gd name="T1" fmla="*/ 1176 h 2296"/>
                <a:gd name="T2" fmla="*/ 93 w 379"/>
                <a:gd name="T3" fmla="*/ 1248 h 2296"/>
                <a:gd name="T4" fmla="*/ 69 w 379"/>
                <a:gd name="T5" fmla="*/ 1320 h 2296"/>
                <a:gd name="T6" fmla="*/ 46 w 379"/>
                <a:gd name="T7" fmla="*/ 1391 h 2296"/>
                <a:gd name="T8" fmla="*/ 31 w 379"/>
                <a:gd name="T9" fmla="*/ 1463 h 2296"/>
                <a:gd name="T10" fmla="*/ 21 w 379"/>
                <a:gd name="T11" fmla="*/ 1547 h 2296"/>
                <a:gd name="T12" fmla="*/ 7 w 379"/>
                <a:gd name="T13" fmla="*/ 1643 h 2296"/>
                <a:gd name="T14" fmla="*/ 6 w 379"/>
                <a:gd name="T15" fmla="*/ 1727 h 2296"/>
                <a:gd name="T16" fmla="*/ 4 w 379"/>
                <a:gd name="T17" fmla="*/ 1811 h 2296"/>
                <a:gd name="T18" fmla="*/ 25 w 379"/>
                <a:gd name="T19" fmla="*/ 1931 h 2296"/>
                <a:gd name="T20" fmla="*/ 36 w 379"/>
                <a:gd name="T21" fmla="*/ 2004 h 2296"/>
                <a:gd name="T22" fmla="*/ 58 w 379"/>
                <a:gd name="T23" fmla="*/ 2088 h 2296"/>
                <a:gd name="T24" fmla="*/ 89 w 379"/>
                <a:gd name="T25" fmla="*/ 2173 h 2296"/>
                <a:gd name="T26" fmla="*/ 123 w 379"/>
                <a:gd name="T27" fmla="*/ 2245 h 2296"/>
                <a:gd name="T28" fmla="*/ 188 w 379"/>
                <a:gd name="T29" fmla="*/ 2294 h 2296"/>
                <a:gd name="T30" fmla="*/ 257 w 379"/>
                <a:gd name="T31" fmla="*/ 2272 h 2296"/>
                <a:gd name="T32" fmla="*/ 303 w 379"/>
                <a:gd name="T33" fmla="*/ 2212 h 2296"/>
                <a:gd name="T34" fmla="*/ 350 w 379"/>
                <a:gd name="T35" fmla="*/ 2129 h 2296"/>
                <a:gd name="T36" fmla="*/ 374 w 379"/>
                <a:gd name="T37" fmla="*/ 2046 h 2296"/>
                <a:gd name="T38" fmla="*/ 375 w 379"/>
                <a:gd name="T39" fmla="*/ 1950 h 2296"/>
                <a:gd name="T40" fmla="*/ 377 w 379"/>
                <a:gd name="T41" fmla="*/ 1830 h 2296"/>
                <a:gd name="T42" fmla="*/ 368 w 379"/>
                <a:gd name="T43" fmla="*/ 1733 h 2296"/>
                <a:gd name="T44" fmla="*/ 346 w 379"/>
                <a:gd name="T45" fmla="*/ 1649 h 2296"/>
                <a:gd name="T46" fmla="*/ 326 w 379"/>
                <a:gd name="T47" fmla="*/ 1577 h 2296"/>
                <a:gd name="T48" fmla="*/ 282 w 379"/>
                <a:gd name="T49" fmla="*/ 1504 h 2296"/>
                <a:gd name="T50" fmla="*/ 237 w 379"/>
                <a:gd name="T51" fmla="*/ 1431 h 2296"/>
                <a:gd name="T52" fmla="*/ 204 w 379"/>
                <a:gd name="T53" fmla="*/ 1358 h 2296"/>
                <a:gd name="T54" fmla="*/ 183 w 379"/>
                <a:gd name="T55" fmla="*/ 1286 h 2296"/>
                <a:gd name="T56" fmla="*/ 161 w 379"/>
                <a:gd name="T57" fmla="*/ 1213 h 2296"/>
                <a:gd name="T58" fmla="*/ 152 w 379"/>
                <a:gd name="T59" fmla="*/ 1141 h 2296"/>
                <a:gd name="T60" fmla="*/ 175 w 379"/>
                <a:gd name="T61" fmla="*/ 1070 h 2296"/>
                <a:gd name="T62" fmla="*/ 210 w 379"/>
                <a:gd name="T63" fmla="*/ 998 h 2296"/>
                <a:gd name="T64" fmla="*/ 245 w 379"/>
                <a:gd name="T65" fmla="*/ 927 h 2296"/>
                <a:gd name="T66" fmla="*/ 282 w 379"/>
                <a:gd name="T67" fmla="*/ 783 h 2296"/>
                <a:gd name="T68" fmla="*/ 318 w 379"/>
                <a:gd name="T69" fmla="*/ 592 h 2296"/>
                <a:gd name="T70" fmla="*/ 344 w 379"/>
                <a:gd name="T71" fmla="*/ 400 h 2296"/>
                <a:gd name="T72" fmla="*/ 358 w 379"/>
                <a:gd name="T73" fmla="*/ 317 h 2296"/>
                <a:gd name="T74" fmla="*/ 370 w 379"/>
                <a:gd name="T75" fmla="*/ 245 h 2296"/>
                <a:gd name="T76" fmla="*/ 371 w 379"/>
                <a:gd name="T77" fmla="*/ 173 h 2296"/>
                <a:gd name="T78" fmla="*/ 349 w 379"/>
                <a:gd name="T79" fmla="*/ 100 h 2296"/>
                <a:gd name="T80" fmla="*/ 305 w 379"/>
                <a:gd name="T81" fmla="*/ 40 h 2296"/>
                <a:gd name="T82" fmla="*/ 238 w 379"/>
                <a:gd name="T83" fmla="*/ 2 h 2296"/>
                <a:gd name="T84" fmla="*/ 171 w 379"/>
                <a:gd name="T85" fmla="*/ 0 h 2296"/>
                <a:gd name="T86" fmla="*/ 113 w 379"/>
                <a:gd name="T87" fmla="*/ 83 h 2296"/>
                <a:gd name="T88" fmla="*/ 76 w 379"/>
                <a:gd name="T89" fmla="*/ 228 h 2296"/>
                <a:gd name="T90" fmla="*/ 41 w 379"/>
                <a:gd name="T91" fmla="*/ 322 h 2296"/>
                <a:gd name="T92" fmla="*/ 28 w 379"/>
                <a:gd name="T93" fmla="*/ 407 h 2296"/>
                <a:gd name="T94" fmla="*/ 15 w 379"/>
                <a:gd name="T95" fmla="*/ 515 h 2296"/>
                <a:gd name="T96" fmla="*/ 12 w 379"/>
                <a:gd name="T97" fmla="*/ 659 h 2296"/>
                <a:gd name="T98" fmla="*/ 0 w 379"/>
                <a:gd name="T99" fmla="*/ 742 h 2296"/>
                <a:gd name="T100" fmla="*/ 22 w 379"/>
                <a:gd name="T101" fmla="*/ 815 h 2296"/>
                <a:gd name="T102" fmla="*/ 19 w 379"/>
                <a:gd name="T103" fmla="*/ 887 h 2296"/>
                <a:gd name="T104" fmla="*/ 42 w 379"/>
                <a:gd name="T105" fmla="*/ 958 h 2296"/>
                <a:gd name="T106" fmla="*/ 63 w 379"/>
                <a:gd name="T107" fmla="*/ 1032 h 2296"/>
                <a:gd name="T108" fmla="*/ 96 w 379"/>
                <a:gd name="T109" fmla="*/ 1104 h 2296"/>
                <a:gd name="T110" fmla="*/ 84 w 379"/>
                <a:gd name="T111" fmla="*/ 1140 h 22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9"/>
                <a:gd name="T169" fmla="*/ 0 h 2296"/>
                <a:gd name="T170" fmla="*/ 379 w 379"/>
                <a:gd name="T171" fmla="*/ 2296 h 22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9" h="2296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chemeClr val="accent1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33" y="1436"/>
              <a:ext cx="325" cy="2272"/>
            </a:xfrm>
            <a:custGeom>
              <a:avLst/>
              <a:gdLst>
                <a:gd name="T0" fmla="*/ 308 w 325"/>
                <a:gd name="T1" fmla="*/ 1268 h 2272"/>
                <a:gd name="T2" fmla="*/ 305 w 325"/>
                <a:gd name="T3" fmla="*/ 1376 h 2272"/>
                <a:gd name="T4" fmla="*/ 301 w 325"/>
                <a:gd name="T5" fmla="*/ 1485 h 2272"/>
                <a:gd name="T6" fmla="*/ 296 w 325"/>
                <a:gd name="T7" fmla="*/ 1592 h 2272"/>
                <a:gd name="T8" fmla="*/ 292 w 325"/>
                <a:gd name="T9" fmla="*/ 1700 h 2272"/>
                <a:gd name="T10" fmla="*/ 289 w 325"/>
                <a:gd name="T11" fmla="*/ 1808 h 2272"/>
                <a:gd name="T12" fmla="*/ 295 w 325"/>
                <a:gd name="T13" fmla="*/ 1929 h 2272"/>
                <a:gd name="T14" fmla="*/ 281 w 325"/>
                <a:gd name="T15" fmla="*/ 2035 h 2272"/>
                <a:gd name="T16" fmla="*/ 245 w 325"/>
                <a:gd name="T17" fmla="*/ 2142 h 2272"/>
                <a:gd name="T18" fmla="*/ 194 w 325"/>
                <a:gd name="T19" fmla="*/ 2249 h 2272"/>
                <a:gd name="T20" fmla="*/ 93 w 325"/>
                <a:gd name="T21" fmla="*/ 2256 h 2272"/>
                <a:gd name="T22" fmla="*/ 40 w 325"/>
                <a:gd name="T23" fmla="*/ 2146 h 2272"/>
                <a:gd name="T24" fmla="*/ 9 w 325"/>
                <a:gd name="T25" fmla="*/ 2038 h 2272"/>
                <a:gd name="T26" fmla="*/ 2 w 325"/>
                <a:gd name="T27" fmla="*/ 1930 h 2272"/>
                <a:gd name="T28" fmla="*/ 6 w 325"/>
                <a:gd name="T29" fmla="*/ 1822 h 2272"/>
                <a:gd name="T30" fmla="*/ 10 w 325"/>
                <a:gd name="T31" fmla="*/ 1714 h 2272"/>
                <a:gd name="T32" fmla="*/ 37 w 325"/>
                <a:gd name="T33" fmla="*/ 1595 h 2272"/>
                <a:gd name="T34" fmla="*/ 63 w 325"/>
                <a:gd name="T35" fmla="*/ 1488 h 2272"/>
                <a:gd name="T36" fmla="*/ 89 w 325"/>
                <a:gd name="T37" fmla="*/ 1380 h 2272"/>
                <a:gd name="T38" fmla="*/ 161 w 325"/>
                <a:gd name="T39" fmla="*/ 1275 h 2272"/>
                <a:gd name="T40" fmla="*/ 221 w 325"/>
                <a:gd name="T41" fmla="*/ 1169 h 2272"/>
                <a:gd name="T42" fmla="*/ 226 w 325"/>
                <a:gd name="T43" fmla="*/ 1061 h 2272"/>
                <a:gd name="T44" fmla="*/ 150 w 325"/>
                <a:gd name="T45" fmla="*/ 949 h 2272"/>
                <a:gd name="T46" fmla="*/ 110 w 325"/>
                <a:gd name="T47" fmla="*/ 829 h 2272"/>
                <a:gd name="T48" fmla="*/ 79 w 325"/>
                <a:gd name="T49" fmla="*/ 719 h 2272"/>
                <a:gd name="T50" fmla="*/ 60 w 325"/>
                <a:gd name="T51" fmla="*/ 611 h 2272"/>
                <a:gd name="T52" fmla="*/ 42 w 325"/>
                <a:gd name="T53" fmla="*/ 501 h 2272"/>
                <a:gd name="T54" fmla="*/ 45 w 325"/>
                <a:gd name="T55" fmla="*/ 393 h 2272"/>
                <a:gd name="T56" fmla="*/ 49 w 325"/>
                <a:gd name="T57" fmla="*/ 274 h 2272"/>
                <a:gd name="T58" fmla="*/ 54 w 325"/>
                <a:gd name="T59" fmla="*/ 166 h 2272"/>
                <a:gd name="T60" fmla="*/ 70 w 325"/>
                <a:gd name="T61" fmla="*/ 58 h 2272"/>
                <a:gd name="T62" fmla="*/ 162 w 325"/>
                <a:gd name="T63" fmla="*/ 2 h 2272"/>
                <a:gd name="T64" fmla="*/ 249 w 325"/>
                <a:gd name="T65" fmla="*/ 41 h 2272"/>
                <a:gd name="T66" fmla="*/ 291 w 325"/>
                <a:gd name="T67" fmla="*/ 150 h 2272"/>
                <a:gd name="T68" fmla="*/ 310 w 325"/>
                <a:gd name="T69" fmla="*/ 259 h 2272"/>
                <a:gd name="T70" fmla="*/ 307 w 325"/>
                <a:gd name="T71" fmla="*/ 366 h 2272"/>
                <a:gd name="T72" fmla="*/ 303 w 325"/>
                <a:gd name="T73" fmla="*/ 474 h 2272"/>
                <a:gd name="T74" fmla="*/ 287 w 325"/>
                <a:gd name="T75" fmla="*/ 583 h 2272"/>
                <a:gd name="T76" fmla="*/ 283 w 325"/>
                <a:gd name="T77" fmla="*/ 690 h 2272"/>
                <a:gd name="T78" fmla="*/ 279 w 325"/>
                <a:gd name="T79" fmla="*/ 798 h 2272"/>
                <a:gd name="T80" fmla="*/ 276 w 325"/>
                <a:gd name="T81" fmla="*/ 906 h 2272"/>
                <a:gd name="T82" fmla="*/ 272 w 325"/>
                <a:gd name="T83" fmla="*/ 1014 h 2272"/>
                <a:gd name="T84" fmla="*/ 314 w 325"/>
                <a:gd name="T85" fmla="*/ 1112 h 2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2272"/>
                <a:gd name="T131" fmla="*/ 325 w 325"/>
                <a:gd name="T132" fmla="*/ 2272 h 22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2272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chemeClr val="accent1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 rot="60000">
              <a:off x="344" y="2407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1117" y="1352"/>
              <a:ext cx="379" cy="2296"/>
            </a:xfrm>
            <a:custGeom>
              <a:avLst/>
              <a:gdLst>
                <a:gd name="T0" fmla="*/ 93 w 379"/>
                <a:gd name="T1" fmla="*/ 1176 h 2296"/>
                <a:gd name="T2" fmla="*/ 93 w 379"/>
                <a:gd name="T3" fmla="*/ 1248 h 2296"/>
                <a:gd name="T4" fmla="*/ 69 w 379"/>
                <a:gd name="T5" fmla="*/ 1320 h 2296"/>
                <a:gd name="T6" fmla="*/ 46 w 379"/>
                <a:gd name="T7" fmla="*/ 1391 h 2296"/>
                <a:gd name="T8" fmla="*/ 31 w 379"/>
                <a:gd name="T9" fmla="*/ 1463 h 2296"/>
                <a:gd name="T10" fmla="*/ 21 w 379"/>
                <a:gd name="T11" fmla="*/ 1547 h 2296"/>
                <a:gd name="T12" fmla="*/ 7 w 379"/>
                <a:gd name="T13" fmla="*/ 1643 h 2296"/>
                <a:gd name="T14" fmla="*/ 6 w 379"/>
                <a:gd name="T15" fmla="*/ 1727 h 2296"/>
                <a:gd name="T16" fmla="*/ 4 w 379"/>
                <a:gd name="T17" fmla="*/ 1811 h 2296"/>
                <a:gd name="T18" fmla="*/ 25 w 379"/>
                <a:gd name="T19" fmla="*/ 1931 h 2296"/>
                <a:gd name="T20" fmla="*/ 36 w 379"/>
                <a:gd name="T21" fmla="*/ 2004 h 2296"/>
                <a:gd name="T22" fmla="*/ 58 w 379"/>
                <a:gd name="T23" fmla="*/ 2088 h 2296"/>
                <a:gd name="T24" fmla="*/ 89 w 379"/>
                <a:gd name="T25" fmla="*/ 2173 h 2296"/>
                <a:gd name="T26" fmla="*/ 123 w 379"/>
                <a:gd name="T27" fmla="*/ 2245 h 2296"/>
                <a:gd name="T28" fmla="*/ 188 w 379"/>
                <a:gd name="T29" fmla="*/ 2294 h 2296"/>
                <a:gd name="T30" fmla="*/ 257 w 379"/>
                <a:gd name="T31" fmla="*/ 2272 h 2296"/>
                <a:gd name="T32" fmla="*/ 303 w 379"/>
                <a:gd name="T33" fmla="*/ 2212 h 2296"/>
                <a:gd name="T34" fmla="*/ 350 w 379"/>
                <a:gd name="T35" fmla="*/ 2129 h 2296"/>
                <a:gd name="T36" fmla="*/ 374 w 379"/>
                <a:gd name="T37" fmla="*/ 2046 h 2296"/>
                <a:gd name="T38" fmla="*/ 375 w 379"/>
                <a:gd name="T39" fmla="*/ 1950 h 2296"/>
                <a:gd name="T40" fmla="*/ 377 w 379"/>
                <a:gd name="T41" fmla="*/ 1830 h 2296"/>
                <a:gd name="T42" fmla="*/ 368 w 379"/>
                <a:gd name="T43" fmla="*/ 1733 h 2296"/>
                <a:gd name="T44" fmla="*/ 346 w 379"/>
                <a:gd name="T45" fmla="*/ 1649 h 2296"/>
                <a:gd name="T46" fmla="*/ 326 w 379"/>
                <a:gd name="T47" fmla="*/ 1577 h 2296"/>
                <a:gd name="T48" fmla="*/ 282 w 379"/>
                <a:gd name="T49" fmla="*/ 1504 h 2296"/>
                <a:gd name="T50" fmla="*/ 237 w 379"/>
                <a:gd name="T51" fmla="*/ 1431 h 2296"/>
                <a:gd name="T52" fmla="*/ 204 w 379"/>
                <a:gd name="T53" fmla="*/ 1358 h 2296"/>
                <a:gd name="T54" fmla="*/ 183 w 379"/>
                <a:gd name="T55" fmla="*/ 1286 h 2296"/>
                <a:gd name="T56" fmla="*/ 161 w 379"/>
                <a:gd name="T57" fmla="*/ 1213 h 2296"/>
                <a:gd name="T58" fmla="*/ 152 w 379"/>
                <a:gd name="T59" fmla="*/ 1141 h 2296"/>
                <a:gd name="T60" fmla="*/ 175 w 379"/>
                <a:gd name="T61" fmla="*/ 1070 h 2296"/>
                <a:gd name="T62" fmla="*/ 210 w 379"/>
                <a:gd name="T63" fmla="*/ 998 h 2296"/>
                <a:gd name="T64" fmla="*/ 245 w 379"/>
                <a:gd name="T65" fmla="*/ 927 h 2296"/>
                <a:gd name="T66" fmla="*/ 282 w 379"/>
                <a:gd name="T67" fmla="*/ 783 h 2296"/>
                <a:gd name="T68" fmla="*/ 318 w 379"/>
                <a:gd name="T69" fmla="*/ 592 h 2296"/>
                <a:gd name="T70" fmla="*/ 344 w 379"/>
                <a:gd name="T71" fmla="*/ 400 h 2296"/>
                <a:gd name="T72" fmla="*/ 358 w 379"/>
                <a:gd name="T73" fmla="*/ 317 h 2296"/>
                <a:gd name="T74" fmla="*/ 370 w 379"/>
                <a:gd name="T75" fmla="*/ 245 h 2296"/>
                <a:gd name="T76" fmla="*/ 371 w 379"/>
                <a:gd name="T77" fmla="*/ 173 h 2296"/>
                <a:gd name="T78" fmla="*/ 349 w 379"/>
                <a:gd name="T79" fmla="*/ 100 h 2296"/>
                <a:gd name="T80" fmla="*/ 305 w 379"/>
                <a:gd name="T81" fmla="*/ 40 h 2296"/>
                <a:gd name="T82" fmla="*/ 238 w 379"/>
                <a:gd name="T83" fmla="*/ 2 h 2296"/>
                <a:gd name="T84" fmla="*/ 171 w 379"/>
                <a:gd name="T85" fmla="*/ 0 h 2296"/>
                <a:gd name="T86" fmla="*/ 113 w 379"/>
                <a:gd name="T87" fmla="*/ 83 h 2296"/>
                <a:gd name="T88" fmla="*/ 76 w 379"/>
                <a:gd name="T89" fmla="*/ 228 h 2296"/>
                <a:gd name="T90" fmla="*/ 41 w 379"/>
                <a:gd name="T91" fmla="*/ 322 h 2296"/>
                <a:gd name="T92" fmla="*/ 28 w 379"/>
                <a:gd name="T93" fmla="*/ 407 h 2296"/>
                <a:gd name="T94" fmla="*/ 15 w 379"/>
                <a:gd name="T95" fmla="*/ 515 h 2296"/>
                <a:gd name="T96" fmla="*/ 12 w 379"/>
                <a:gd name="T97" fmla="*/ 659 h 2296"/>
                <a:gd name="T98" fmla="*/ 0 w 379"/>
                <a:gd name="T99" fmla="*/ 742 h 2296"/>
                <a:gd name="T100" fmla="*/ 22 w 379"/>
                <a:gd name="T101" fmla="*/ 815 h 2296"/>
                <a:gd name="T102" fmla="*/ 19 w 379"/>
                <a:gd name="T103" fmla="*/ 887 h 2296"/>
                <a:gd name="T104" fmla="*/ 42 w 379"/>
                <a:gd name="T105" fmla="*/ 958 h 2296"/>
                <a:gd name="T106" fmla="*/ 63 w 379"/>
                <a:gd name="T107" fmla="*/ 1032 h 2296"/>
                <a:gd name="T108" fmla="*/ 96 w 379"/>
                <a:gd name="T109" fmla="*/ 1104 h 2296"/>
                <a:gd name="T110" fmla="*/ 84 w 379"/>
                <a:gd name="T111" fmla="*/ 1140 h 22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9"/>
                <a:gd name="T169" fmla="*/ 0 h 2296"/>
                <a:gd name="T170" fmla="*/ 379 w 379"/>
                <a:gd name="T171" fmla="*/ 2296 h 22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9" h="2296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805" y="1388"/>
              <a:ext cx="325" cy="2272"/>
            </a:xfrm>
            <a:custGeom>
              <a:avLst/>
              <a:gdLst>
                <a:gd name="T0" fmla="*/ 308 w 325"/>
                <a:gd name="T1" fmla="*/ 1268 h 2272"/>
                <a:gd name="T2" fmla="*/ 305 w 325"/>
                <a:gd name="T3" fmla="*/ 1376 h 2272"/>
                <a:gd name="T4" fmla="*/ 301 w 325"/>
                <a:gd name="T5" fmla="*/ 1485 h 2272"/>
                <a:gd name="T6" fmla="*/ 296 w 325"/>
                <a:gd name="T7" fmla="*/ 1592 h 2272"/>
                <a:gd name="T8" fmla="*/ 292 w 325"/>
                <a:gd name="T9" fmla="*/ 1700 h 2272"/>
                <a:gd name="T10" fmla="*/ 289 w 325"/>
                <a:gd name="T11" fmla="*/ 1808 h 2272"/>
                <a:gd name="T12" fmla="*/ 295 w 325"/>
                <a:gd name="T13" fmla="*/ 1929 h 2272"/>
                <a:gd name="T14" fmla="*/ 281 w 325"/>
                <a:gd name="T15" fmla="*/ 2035 h 2272"/>
                <a:gd name="T16" fmla="*/ 245 w 325"/>
                <a:gd name="T17" fmla="*/ 2142 h 2272"/>
                <a:gd name="T18" fmla="*/ 194 w 325"/>
                <a:gd name="T19" fmla="*/ 2249 h 2272"/>
                <a:gd name="T20" fmla="*/ 93 w 325"/>
                <a:gd name="T21" fmla="*/ 2256 h 2272"/>
                <a:gd name="T22" fmla="*/ 40 w 325"/>
                <a:gd name="T23" fmla="*/ 2146 h 2272"/>
                <a:gd name="T24" fmla="*/ 9 w 325"/>
                <a:gd name="T25" fmla="*/ 2038 h 2272"/>
                <a:gd name="T26" fmla="*/ 2 w 325"/>
                <a:gd name="T27" fmla="*/ 1930 h 2272"/>
                <a:gd name="T28" fmla="*/ 6 w 325"/>
                <a:gd name="T29" fmla="*/ 1822 h 2272"/>
                <a:gd name="T30" fmla="*/ 10 w 325"/>
                <a:gd name="T31" fmla="*/ 1714 h 2272"/>
                <a:gd name="T32" fmla="*/ 37 w 325"/>
                <a:gd name="T33" fmla="*/ 1595 h 2272"/>
                <a:gd name="T34" fmla="*/ 63 w 325"/>
                <a:gd name="T35" fmla="*/ 1488 h 2272"/>
                <a:gd name="T36" fmla="*/ 89 w 325"/>
                <a:gd name="T37" fmla="*/ 1380 h 2272"/>
                <a:gd name="T38" fmla="*/ 161 w 325"/>
                <a:gd name="T39" fmla="*/ 1275 h 2272"/>
                <a:gd name="T40" fmla="*/ 221 w 325"/>
                <a:gd name="T41" fmla="*/ 1169 h 2272"/>
                <a:gd name="T42" fmla="*/ 226 w 325"/>
                <a:gd name="T43" fmla="*/ 1061 h 2272"/>
                <a:gd name="T44" fmla="*/ 150 w 325"/>
                <a:gd name="T45" fmla="*/ 949 h 2272"/>
                <a:gd name="T46" fmla="*/ 110 w 325"/>
                <a:gd name="T47" fmla="*/ 829 h 2272"/>
                <a:gd name="T48" fmla="*/ 79 w 325"/>
                <a:gd name="T49" fmla="*/ 719 h 2272"/>
                <a:gd name="T50" fmla="*/ 60 w 325"/>
                <a:gd name="T51" fmla="*/ 611 h 2272"/>
                <a:gd name="T52" fmla="*/ 42 w 325"/>
                <a:gd name="T53" fmla="*/ 501 h 2272"/>
                <a:gd name="T54" fmla="*/ 45 w 325"/>
                <a:gd name="T55" fmla="*/ 393 h 2272"/>
                <a:gd name="T56" fmla="*/ 49 w 325"/>
                <a:gd name="T57" fmla="*/ 274 h 2272"/>
                <a:gd name="T58" fmla="*/ 54 w 325"/>
                <a:gd name="T59" fmla="*/ 166 h 2272"/>
                <a:gd name="T60" fmla="*/ 70 w 325"/>
                <a:gd name="T61" fmla="*/ 58 h 2272"/>
                <a:gd name="T62" fmla="*/ 162 w 325"/>
                <a:gd name="T63" fmla="*/ 2 h 2272"/>
                <a:gd name="T64" fmla="*/ 249 w 325"/>
                <a:gd name="T65" fmla="*/ 41 h 2272"/>
                <a:gd name="T66" fmla="*/ 291 w 325"/>
                <a:gd name="T67" fmla="*/ 150 h 2272"/>
                <a:gd name="T68" fmla="*/ 310 w 325"/>
                <a:gd name="T69" fmla="*/ 259 h 2272"/>
                <a:gd name="T70" fmla="*/ 307 w 325"/>
                <a:gd name="T71" fmla="*/ 366 h 2272"/>
                <a:gd name="T72" fmla="*/ 303 w 325"/>
                <a:gd name="T73" fmla="*/ 474 h 2272"/>
                <a:gd name="T74" fmla="*/ 287 w 325"/>
                <a:gd name="T75" fmla="*/ 583 h 2272"/>
                <a:gd name="T76" fmla="*/ 283 w 325"/>
                <a:gd name="T77" fmla="*/ 690 h 2272"/>
                <a:gd name="T78" fmla="*/ 279 w 325"/>
                <a:gd name="T79" fmla="*/ 798 h 2272"/>
                <a:gd name="T80" fmla="*/ 276 w 325"/>
                <a:gd name="T81" fmla="*/ 906 h 2272"/>
                <a:gd name="T82" fmla="*/ 272 w 325"/>
                <a:gd name="T83" fmla="*/ 1014 h 2272"/>
                <a:gd name="T84" fmla="*/ 314 w 325"/>
                <a:gd name="T85" fmla="*/ 1112 h 2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2272"/>
                <a:gd name="T131" fmla="*/ 325 w 325"/>
                <a:gd name="T132" fmla="*/ 2272 h 22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2272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 rot="60000">
              <a:off x="1016" y="2359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1008" y="1112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672" y="1112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-241" y="3931"/>
              <a:ext cx="3474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US" sz="2000" b="1" dirty="0" err="1"/>
                <a:t>chiasmata</a:t>
              </a:r>
              <a:r>
                <a:rPr lang="en-US" sz="2000" b="1" dirty="0"/>
                <a:t>: site of crossing over</a:t>
              </a: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816" y="2896"/>
              <a:ext cx="0" cy="1024"/>
            </a:xfrm>
            <a:prstGeom prst="line">
              <a:avLst/>
            </a:prstGeom>
            <a:noFill/>
            <a:ln w="50800">
              <a:solidFill>
                <a:srgbClr val="F6BF6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28"/>
          <p:cNvGrpSpPr>
            <a:grpSpLocks/>
          </p:cNvGrpSpPr>
          <p:nvPr/>
        </p:nvGrpSpPr>
        <p:grpSpPr bwMode="auto">
          <a:xfrm>
            <a:off x="7035588" y="3730125"/>
            <a:ext cx="1467983" cy="2347286"/>
            <a:chOff x="3608" y="671"/>
            <a:chExt cx="2539" cy="3098"/>
          </a:xfrm>
        </p:grpSpPr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3828" y="671"/>
              <a:ext cx="2319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B50069"/>
                  </a:solidFill>
                </a:rPr>
                <a:t>Tetrad</a:t>
              </a: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4573" y="1448"/>
              <a:ext cx="379" cy="2296"/>
            </a:xfrm>
            <a:custGeom>
              <a:avLst/>
              <a:gdLst>
                <a:gd name="T0" fmla="*/ 93 w 379"/>
                <a:gd name="T1" fmla="*/ 1176 h 2296"/>
                <a:gd name="T2" fmla="*/ 93 w 379"/>
                <a:gd name="T3" fmla="*/ 1248 h 2296"/>
                <a:gd name="T4" fmla="*/ 69 w 379"/>
                <a:gd name="T5" fmla="*/ 1320 h 2296"/>
                <a:gd name="T6" fmla="*/ 46 w 379"/>
                <a:gd name="T7" fmla="*/ 1391 h 2296"/>
                <a:gd name="T8" fmla="*/ 31 w 379"/>
                <a:gd name="T9" fmla="*/ 1463 h 2296"/>
                <a:gd name="T10" fmla="*/ 21 w 379"/>
                <a:gd name="T11" fmla="*/ 1547 h 2296"/>
                <a:gd name="T12" fmla="*/ 7 w 379"/>
                <a:gd name="T13" fmla="*/ 1643 h 2296"/>
                <a:gd name="T14" fmla="*/ 6 w 379"/>
                <a:gd name="T15" fmla="*/ 1727 h 2296"/>
                <a:gd name="T16" fmla="*/ 4 w 379"/>
                <a:gd name="T17" fmla="*/ 1811 h 2296"/>
                <a:gd name="T18" fmla="*/ 25 w 379"/>
                <a:gd name="T19" fmla="*/ 1931 h 2296"/>
                <a:gd name="T20" fmla="*/ 36 w 379"/>
                <a:gd name="T21" fmla="*/ 2004 h 2296"/>
                <a:gd name="T22" fmla="*/ 58 w 379"/>
                <a:gd name="T23" fmla="*/ 2088 h 2296"/>
                <a:gd name="T24" fmla="*/ 89 w 379"/>
                <a:gd name="T25" fmla="*/ 2173 h 2296"/>
                <a:gd name="T26" fmla="*/ 123 w 379"/>
                <a:gd name="T27" fmla="*/ 2245 h 2296"/>
                <a:gd name="T28" fmla="*/ 188 w 379"/>
                <a:gd name="T29" fmla="*/ 2294 h 2296"/>
                <a:gd name="T30" fmla="*/ 257 w 379"/>
                <a:gd name="T31" fmla="*/ 2272 h 2296"/>
                <a:gd name="T32" fmla="*/ 303 w 379"/>
                <a:gd name="T33" fmla="*/ 2212 h 2296"/>
                <a:gd name="T34" fmla="*/ 350 w 379"/>
                <a:gd name="T35" fmla="*/ 2129 h 2296"/>
                <a:gd name="T36" fmla="*/ 374 w 379"/>
                <a:gd name="T37" fmla="*/ 2046 h 2296"/>
                <a:gd name="T38" fmla="*/ 375 w 379"/>
                <a:gd name="T39" fmla="*/ 1950 h 2296"/>
                <a:gd name="T40" fmla="*/ 377 w 379"/>
                <a:gd name="T41" fmla="*/ 1830 h 2296"/>
                <a:gd name="T42" fmla="*/ 368 w 379"/>
                <a:gd name="T43" fmla="*/ 1733 h 2296"/>
                <a:gd name="T44" fmla="*/ 346 w 379"/>
                <a:gd name="T45" fmla="*/ 1649 h 2296"/>
                <a:gd name="T46" fmla="*/ 326 w 379"/>
                <a:gd name="T47" fmla="*/ 1577 h 2296"/>
                <a:gd name="T48" fmla="*/ 282 w 379"/>
                <a:gd name="T49" fmla="*/ 1504 h 2296"/>
                <a:gd name="T50" fmla="*/ 237 w 379"/>
                <a:gd name="T51" fmla="*/ 1431 h 2296"/>
                <a:gd name="T52" fmla="*/ 204 w 379"/>
                <a:gd name="T53" fmla="*/ 1358 h 2296"/>
                <a:gd name="T54" fmla="*/ 183 w 379"/>
                <a:gd name="T55" fmla="*/ 1286 h 2296"/>
                <a:gd name="T56" fmla="*/ 161 w 379"/>
                <a:gd name="T57" fmla="*/ 1213 h 2296"/>
                <a:gd name="T58" fmla="*/ 152 w 379"/>
                <a:gd name="T59" fmla="*/ 1141 h 2296"/>
                <a:gd name="T60" fmla="*/ 175 w 379"/>
                <a:gd name="T61" fmla="*/ 1070 h 2296"/>
                <a:gd name="T62" fmla="*/ 210 w 379"/>
                <a:gd name="T63" fmla="*/ 998 h 2296"/>
                <a:gd name="T64" fmla="*/ 245 w 379"/>
                <a:gd name="T65" fmla="*/ 927 h 2296"/>
                <a:gd name="T66" fmla="*/ 282 w 379"/>
                <a:gd name="T67" fmla="*/ 783 h 2296"/>
                <a:gd name="T68" fmla="*/ 318 w 379"/>
                <a:gd name="T69" fmla="*/ 592 h 2296"/>
                <a:gd name="T70" fmla="*/ 344 w 379"/>
                <a:gd name="T71" fmla="*/ 400 h 2296"/>
                <a:gd name="T72" fmla="*/ 358 w 379"/>
                <a:gd name="T73" fmla="*/ 317 h 2296"/>
                <a:gd name="T74" fmla="*/ 370 w 379"/>
                <a:gd name="T75" fmla="*/ 245 h 2296"/>
                <a:gd name="T76" fmla="*/ 371 w 379"/>
                <a:gd name="T77" fmla="*/ 173 h 2296"/>
                <a:gd name="T78" fmla="*/ 349 w 379"/>
                <a:gd name="T79" fmla="*/ 100 h 2296"/>
                <a:gd name="T80" fmla="*/ 305 w 379"/>
                <a:gd name="T81" fmla="*/ 40 h 2296"/>
                <a:gd name="T82" fmla="*/ 238 w 379"/>
                <a:gd name="T83" fmla="*/ 2 h 2296"/>
                <a:gd name="T84" fmla="*/ 171 w 379"/>
                <a:gd name="T85" fmla="*/ 0 h 2296"/>
                <a:gd name="T86" fmla="*/ 113 w 379"/>
                <a:gd name="T87" fmla="*/ 83 h 2296"/>
                <a:gd name="T88" fmla="*/ 76 w 379"/>
                <a:gd name="T89" fmla="*/ 228 h 2296"/>
                <a:gd name="T90" fmla="*/ 41 w 379"/>
                <a:gd name="T91" fmla="*/ 322 h 2296"/>
                <a:gd name="T92" fmla="*/ 28 w 379"/>
                <a:gd name="T93" fmla="*/ 407 h 2296"/>
                <a:gd name="T94" fmla="*/ 15 w 379"/>
                <a:gd name="T95" fmla="*/ 515 h 2296"/>
                <a:gd name="T96" fmla="*/ 12 w 379"/>
                <a:gd name="T97" fmla="*/ 659 h 2296"/>
                <a:gd name="T98" fmla="*/ 0 w 379"/>
                <a:gd name="T99" fmla="*/ 742 h 2296"/>
                <a:gd name="T100" fmla="*/ 22 w 379"/>
                <a:gd name="T101" fmla="*/ 815 h 2296"/>
                <a:gd name="T102" fmla="*/ 19 w 379"/>
                <a:gd name="T103" fmla="*/ 887 h 2296"/>
                <a:gd name="T104" fmla="*/ 42 w 379"/>
                <a:gd name="T105" fmla="*/ 958 h 2296"/>
                <a:gd name="T106" fmla="*/ 63 w 379"/>
                <a:gd name="T107" fmla="*/ 1032 h 2296"/>
                <a:gd name="T108" fmla="*/ 96 w 379"/>
                <a:gd name="T109" fmla="*/ 1104 h 2296"/>
                <a:gd name="T110" fmla="*/ 84 w 379"/>
                <a:gd name="T111" fmla="*/ 1140 h 22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9"/>
                <a:gd name="T169" fmla="*/ 0 h 2296"/>
                <a:gd name="T170" fmla="*/ 379 w 379"/>
                <a:gd name="T171" fmla="*/ 2296 h 22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9" h="2296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chemeClr val="accent1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4261" y="1484"/>
              <a:ext cx="325" cy="2272"/>
            </a:xfrm>
            <a:custGeom>
              <a:avLst/>
              <a:gdLst>
                <a:gd name="T0" fmla="*/ 308 w 325"/>
                <a:gd name="T1" fmla="*/ 1268 h 2272"/>
                <a:gd name="T2" fmla="*/ 305 w 325"/>
                <a:gd name="T3" fmla="*/ 1376 h 2272"/>
                <a:gd name="T4" fmla="*/ 301 w 325"/>
                <a:gd name="T5" fmla="*/ 1485 h 2272"/>
                <a:gd name="T6" fmla="*/ 296 w 325"/>
                <a:gd name="T7" fmla="*/ 1592 h 2272"/>
                <a:gd name="T8" fmla="*/ 292 w 325"/>
                <a:gd name="T9" fmla="*/ 1700 h 2272"/>
                <a:gd name="T10" fmla="*/ 289 w 325"/>
                <a:gd name="T11" fmla="*/ 1808 h 2272"/>
                <a:gd name="T12" fmla="*/ 295 w 325"/>
                <a:gd name="T13" fmla="*/ 1929 h 2272"/>
                <a:gd name="T14" fmla="*/ 281 w 325"/>
                <a:gd name="T15" fmla="*/ 2035 h 2272"/>
                <a:gd name="T16" fmla="*/ 245 w 325"/>
                <a:gd name="T17" fmla="*/ 2142 h 2272"/>
                <a:gd name="T18" fmla="*/ 194 w 325"/>
                <a:gd name="T19" fmla="*/ 2249 h 2272"/>
                <a:gd name="T20" fmla="*/ 93 w 325"/>
                <a:gd name="T21" fmla="*/ 2256 h 2272"/>
                <a:gd name="T22" fmla="*/ 40 w 325"/>
                <a:gd name="T23" fmla="*/ 2146 h 2272"/>
                <a:gd name="T24" fmla="*/ 9 w 325"/>
                <a:gd name="T25" fmla="*/ 2038 h 2272"/>
                <a:gd name="T26" fmla="*/ 2 w 325"/>
                <a:gd name="T27" fmla="*/ 1930 h 2272"/>
                <a:gd name="T28" fmla="*/ 6 w 325"/>
                <a:gd name="T29" fmla="*/ 1822 h 2272"/>
                <a:gd name="T30" fmla="*/ 10 w 325"/>
                <a:gd name="T31" fmla="*/ 1714 h 2272"/>
                <a:gd name="T32" fmla="*/ 37 w 325"/>
                <a:gd name="T33" fmla="*/ 1595 h 2272"/>
                <a:gd name="T34" fmla="*/ 63 w 325"/>
                <a:gd name="T35" fmla="*/ 1488 h 2272"/>
                <a:gd name="T36" fmla="*/ 89 w 325"/>
                <a:gd name="T37" fmla="*/ 1380 h 2272"/>
                <a:gd name="T38" fmla="*/ 161 w 325"/>
                <a:gd name="T39" fmla="*/ 1275 h 2272"/>
                <a:gd name="T40" fmla="*/ 221 w 325"/>
                <a:gd name="T41" fmla="*/ 1169 h 2272"/>
                <a:gd name="T42" fmla="*/ 226 w 325"/>
                <a:gd name="T43" fmla="*/ 1061 h 2272"/>
                <a:gd name="T44" fmla="*/ 150 w 325"/>
                <a:gd name="T45" fmla="*/ 949 h 2272"/>
                <a:gd name="T46" fmla="*/ 110 w 325"/>
                <a:gd name="T47" fmla="*/ 829 h 2272"/>
                <a:gd name="T48" fmla="*/ 79 w 325"/>
                <a:gd name="T49" fmla="*/ 719 h 2272"/>
                <a:gd name="T50" fmla="*/ 60 w 325"/>
                <a:gd name="T51" fmla="*/ 611 h 2272"/>
                <a:gd name="T52" fmla="*/ 42 w 325"/>
                <a:gd name="T53" fmla="*/ 501 h 2272"/>
                <a:gd name="T54" fmla="*/ 45 w 325"/>
                <a:gd name="T55" fmla="*/ 393 h 2272"/>
                <a:gd name="T56" fmla="*/ 49 w 325"/>
                <a:gd name="T57" fmla="*/ 274 h 2272"/>
                <a:gd name="T58" fmla="*/ 54 w 325"/>
                <a:gd name="T59" fmla="*/ 166 h 2272"/>
                <a:gd name="T60" fmla="*/ 70 w 325"/>
                <a:gd name="T61" fmla="*/ 58 h 2272"/>
                <a:gd name="T62" fmla="*/ 162 w 325"/>
                <a:gd name="T63" fmla="*/ 2 h 2272"/>
                <a:gd name="T64" fmla="*/ 249 w 325"/>
                <a:gd name="T65" fmla="*/ 41 h 2272"/>
                <a:gd name="T66" fmla="*/ 291 w 325"/>
                <a:gd name="T67" fmla="*/ 150 h 2272"/>
                <a:gd name="T68" fmla="*/ 310 w 325"/>
                <a:gd name="T69" fmla="*/ 259 h 2272"/>
                <a:gd name="T70" fmla="*/ 307 w 325"/>
                <a:gd name="T71" fmla="*/ 366 h 2272"/>
                <a:gd name="T72" fmla="*/ 303 w 325"/>
                <a:gd name="T73" fmla="*/ 474 h 2272"/>
                <a:gd name="T74" fmla="*/ 287 w 325"/>
                <a:gd name="T75" fmla="*/ 583 h 2272"/>
                <a:gd name="T76" fmla="*/ 283 w 325"/>
                <a:gd name="T77" fmla="*/ 690 h 2272"/>
                <a:gd name="T78" fmla="*/ 279 w 325"/>
                <a:gd name="T79" fmla="*/ 798 h 2272"/>
                <a:gd name="T80" fmla="*/ 276 w 325"/>
                <a:gd name="T81" fmla="*/ 906 h 2272"/>
                <a:gd name="T82" fmla="*/ 272 w 325"/>
                <a:gd name="T83" fmla="*/ 1014 h 2272"/>
                <a:gd name="T84" fmla="*/ 314 w 325"/>
                <a:gd name="T85" fmla="*/ 1112 h 2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2272"/>
                <a:gd name="T131" fmla="*/ 325 w 325"/>
                <a:gd name="T132" fmla="*/ 2272 h 22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2272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chemeClr val="accent1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Oval 32"/>
            <p:cNvSpPr>
              <a:spLocks noChangeArrowheads="1"/>
            </p:cNvSpPr>
            <p:nvPr/>
          </p:nvSpPr>
          <p:spPr bwMode="auto">
            <a:xfrm rot="60000">
              <a:off x="4472" y="2455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5245" y="1448"/>
              <a:ext cx="379" cy="2296"/>
            </a:xfrm>
            <a:custGeom>
              <a:avLst/>
              <a:gdLst>
                <a:gd name="T0" fmla="*/ 93 w 379"/>
                <a:gd name="T1" fmla="*/ 1176 h 2296"/>
                <a:gd name="T2" fmla="*/ 93 w 379"/>
                <a:gd name="T3" fmla="*/ 1248 h 2296"/>
                <a:gd name="T4" fmla="*/ 69 w 379"/>
                <a:gd name="T5" fmla="*/ 1320 h 2296"/>
                <a:gd name="T6" fmla="*/ 46 w 379"/>
                <a:gd name="T7" fmla="*/ 1391 h 2296"/>
                <a:gd name="T8" fmla="*/ 31 w 379"/>
                <a:gd name="T9" fmla="*/ 1463 h 2296"/>
                <a:gd name="T10" fmla="*/ 21 w 379"/>
                <a:gd name="T11" fmla="*/ 1547 h 2296"/>
                <a:gd name="T12" fmla="*/ 7 w 379"/>
                <a:gd name="T13" fmla="*/ 1643 h 2296"/>
                <a:gd name="T14" fmla="*/ 6 w 379"/>
                <a:gd name="T15" fmla="*/ 1727 h 2296"/>
                <a:gd name="T16" fmla="*/ 4 w 379"/>
                <a:gd name="T17" fmla="*/ 1811 h 2296"/>
                <a:gd name="T18" fmla="*/ 25 w 379"/>
                <a:gd name="T19" fmla="*/ 1931 h 2296"/>
                <a:gd name="T20" fmla="*/ 36 w 379"/>
                <a:gd name="T21" fmla="*/ 2004 h 2296"/>
                <a:gd name="T22" fmla="*/ 58 w 379"/>
                <a:gd name="T23" fmla="*/ 2088 h 2296"/>
                <a:gd name="T24" fmla="*/ 89 w 379"/>
                <a:gd name="T25" fmla="*/ 2173 h 2296"/>
                <a:gd name="T26" fmla="*/ 123 w 379"/>
                <a:gd name="T27" fmla="*/ 2245 h 2296"/>
                <a:gd name="T28" fmla="*/ 188 w 379"/>
                <a:gd name="T29" fmla="*/ 2294 h 2296"/>
                <a:gd name="T30" fmla="*/ 257 w 379"/>
                <a:gd name="T31" fmla="*/ 2272 h 2296"/>
                <a:gd name="T32" fmla="*/ 303 w 379"/>
                <a:gd name="T33" fmla="*/ 2212 h 2296"/>
                <a:gd name="T34" fmla="*/ 350 w 379"/>
                <a:gd name="T35" fmla="*/ 2129 h 2296"/>
                <a:gd name="T36" fmla="*/ 374 w 379"/>
                <a:gd name="T37" fmla="*/ 2046 h 2296"/>
                <a:gd name="T38" fmla="*/ 375 w 379"/>
                <a:gd name="T39" fmla="*/ 1950 h 2296"/>
                <a:gd name="T40" fmla="*/ 377 w 379"/>
                <a:gd name="T41" fmla="*/ 1830 h 2296"/>
                <a:gd name="T42" fmla="*/ 368 w 379"/>
                <a:gd name="T43" fmla="*/ 1733 h 2296"/>
                <a:gd name="T44" fmla="*/ 346 w 379"/>
                <a:gd name="T45" fmla="*/ 1649 h 2296"/>
                <a:gd name="T46" fmla="*/ 326 w 379"/>
                <a:gd name="T47" fmla="*/ 1577 h 2296"/>
                <a:gd name="T48" fmla="*/ 282 w 379"/>
                <a:gd name="T49" fmla="*/ 1504 h 2296"/>
                <a:gd name="T50" fmla="*/ 237 w 379"/>
                <a:gd name="T51" fmla="*/ 1431 h 2296"/>
                <a:gd name="T52" fmla="*/ 204 w 379"/>
                <a:gd name="T53" fmla="*/ 1358 h 2296"/>
                <a:gd name="T54" fmla="*/ 183 w 379"/>
                <a:gd name="T55" fmla="*/ 1286 h 2296"/>
                <a:gd name="T56" fmla="*/ 161 w 379"/>
                <a:gd name="T57" fmla="*/ 1213 h 2296"/>
                <a:gd name="T58" fmla="*/ 152 w 379"/>
                <a:gd name="T59" fmla="*/ 1141 h 2296"/>
                <a:gd name="T60" fmla="*/ 175 w 379"/>
                <a:gd name="T61" fmla="*/ 1070 h 2296"/>
                <a:gd name="T62" fmla="*/ 210 w 379"/>
                <a:gd name="T63" fmla="*/ 998 h 2296"/>
                <a:gd name="T64" fmla="*/ 245 w 379"/>
                <a:gd name="T65" fmla="*/ 927 h 2296"/>
                <a:gd name="T66" fmla="*/ 282 w 379"/>
                <a:gd name="T67" fmla="*/ 783 h 2296"/>
                <a:gd name="T68" fmla="*/ 318 w 379"/>
                <a:gd name="T69" fmla="*/ 592 h 2296"/>
                <a:gd name="T70" fmla="*/ 344 w 379"/>
                <a:gd name="T71" fmla="*/ 400 h 2296"/>
                <a:gd name="T72" fmla="*/ 358 w 379"/>
                <a:gd name="T73" fmla="*/ 317 h 2296"/>
                <a:gd name="T74" fmla="*/ 370 w 379"/>
                <a:gd name="T75" fmla="*/ 245 h 2296"/>
                <a:gd name="T76" fmla="*/ 371 w 379"/>
                <a:gd name="T77" fmla="*/ 173 h 2296"/>
                <a:gd name="T78" fmla="*/ 349 w 379"/>
                <a:gd name="T79" fmla="*/ 100 h 2296"/>
                <a:gd name="T80" fmla="*/ 305 w 379"/>
                <a:gd name="T81" fmla="*/ 40 h 2296"/>
                <a:gd name="T82" fmla="*/ 238 w 379"/>
                <a:gd name="T83" fmla="*/ 2 h 2296"/>
                <a:gd name="T84" fmla="*/ 171 w 379"/>
                <a:gd name="T85" fmla="*/ 0 h 2296"/>
                <a:gd name="T86" fmla="*/ 113 w 379"/>
                <a:gd name="T87" fmla="*/ 83 h 2296"/>
                <a:gd name="T88" fmla="*/ 76 w 379"/>
                <a:gd name="T89" fmla="*/ 228 h 2296"/>
                <a:gd name="T90" fmla="*/ 41 w 379"/>
                <a:gd name="T91" fmla="*/ 322 h 2296"/>
                <a:gd name="T92" fmla="*/ 28 w 379"/>
                <a:gd name="T93" fmla="*/ 407 h 2296"/>
                <a:gd name="T94" fmla="*/ 15 w 379"/>
                <a:gd name="T95" fmla="*/ 515 h 2296"/>
                <a:gd name="T96" fmla="*/ 12 w 379"/>
                <a:gd name="T97" fmla="*/ 659 h 2296"/>
                <a:gd name="T98" fmla="*/ 0 w 379"/>
                <a:gd name="T99" fmla="*/ 742 h 2296"/>
                <a:gd name="T100" fmla="*/ 22 w 379"/>
                <a:gd name="T101" fmla="*/ 815 h 2296"/>
                <a:gd name="T102" fmla="*/ 19 w 379"/>
                <a:gd name="T103" fmla="*/ 887 h 2296"/>
                <a:gd name="T104" fmla="*/ 42 w 379"/>
                <a:gd name="T105" fmla="*/ 958 h 2296"/>
                <a:gd name="T106" fmla="*/ 63 w 379"/>
                <a:gd name="T107" fmla="*/ 1032 h 2296"/>
                <a:gd name="T108" fmla="*/ 96 w 379"/>
                <a:gd name="T109" fmla="*/ 1104 h 2296"/>
                <a:gd name="T110" fmla="*/ 84 w 379"/>
                <a:gd name="T111" fmla="*/ 1140 h 22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9"/>
                <a:gd name="T169" fmla="*/ 0 h 2296"/>
                <a:gd name="T170" fmla="*/ 379 w 379"/>
                <a:gd name="T171" fmla="*/ 2296 h 22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9" h="2296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4933" y="1484"/>
              <a:ext cx="325" cy="2272"/>
            </a:xfrm>
            <a:custGeom>
              <a:avLst/>
              <a:gdLst>
                <a:gd name="T0" fmla="*/ 308 w 325"/>
                <a:gd name="T1" fmla="*/ 1268 h 2272"/>
                <a:gd name="T2" fmla="*/ 305 w 325"/>
                <a:gd name="T3" fmla="*/ 1376 h 2272"/>
                <a:gd name="T4" fmla="*/ 301 w 325"/>
                <a:gd name="T5" fmla="*/ 1485 h 2272"/>
                <a:gd name="T6" fmla="*/ 296 w 325"/>
                <a:gd name="T7" fmla="*/ 1592 h 2272"/>
                <a:gd name="T8" fmla="*/ 292 w 325"/>
                <a:gd name="T9" fmla="*/ 1700 h 2272"/>
                <a:gd name="T10" fmla="*/ 289 w 325"/>
                <a:gd name="T11" fmla="*/ 1808 h 2272"/>
                <a:gd name="T12" fmla="*/ 295 w 325"/>
                <a:gd name="T13" fmla="*/ 1929 h 2272"/>
                <a:gd name="T14" fmla="*/ 281 w 325"/>
                <a:gd name="T15" fmla="*/ 2035 h 2272"/>
                <a:gd name="T16" fmla="*/ 245 w 325"/>
                <a:gd name="T17" fmla="*/ 2142 h 2272"/>
                <a:gd name="T18" fmla="*/ 194 w 325"/>
                <a:gd name="T19" fmla="*/ 2249 h 2272"/>
                <a:gd name="T20" fmla="*/ 93 w 325"/>
                <a:gd name="T21" fmla="*/ 2256 h 2272"/>
                <a:gd name="T22" fmla="*/ 40 w 325"/>
                <a:gd name="T23" fmla="*/ 2146 h 2272"/>
                <a:gd name="T24" fmla="*/ 9 w 325"/>
                <a:gd name="T25" fmla="*/ 2038 h 2272"/>
                <a:gd name="T26" fmla="*/ 2 w 325"/>
                <a:gd name="T27" fmla="*/ 1930 h 2272"/>
                <a:gd name="T28" fmla="*/ 6 w 325"/>
                <a:gd name="T29" fmla="*/ 1822 h 2272"/>
                <a:gd name="T30" fmla="*/ 10 w 325"/>
                <a:gd name="T31" fmla="*/ 1714 h 2272"/>
                <a:gd name="T32" fmla="*/ 37 w 325"/>
                <a:gd name="T33" fmla="*/ 1595 h 2272"/>
                <a:gd name="T34" fmla="*/ 63 w 325"/>
                <a:gd name="T35" fmla="*/ 1488 h 2272"/>
                <a:gd name="T36" fmla="*/ 89 w 325"/>
                <a:gd name="T37" fmla="*/ 1380 h 2272"/>
                <a:gd name="T38" fmla="*/ 161 w 325"/>
                <a:gd name="T39" fmla="*/ 1275 h 2272"/>
                <a:gd name="T40" fmla="*/ 221 w 325"/>
                <a:gd name="T41" fmla="*/ 1169 h 2272"/>
                <a:gd name="T42" fmla="*/ 226 w 325"/>
                <a:gd name="T43" fmla="*/ 1061 h 2272"/>
                <a:gd name="T44" fmla="*/ 150 w 325"/>
                <a:gd name="T45" fmla="*/ 949 h 2272"/>
                <a:gd name="T46" fmla="*/ 110 w 325"/>
                <a:gd name="T47" fmla="*/ 829 h 2272"/>
                <a:gd name="T48" fmla="*/ 79 w 325"/>
                <a:gd name="T49" fmla="*/ 719 h 2272"/>
                <a:gd name="T50" fmla="*/ 60 w 325"/>
                <a:gd name="T51" fmla="*/ 611 h 2272"/>
                <a:gd name="T52" fmla="*/ 42 w 325"/>
                <a:gd name="T53" fmla="*/ 501 h 2272"/>
                <a:gd name="T54" fmla="*/ 45 w 325"/>
                <a:gd name="T55" fmla="*/ 393 h 2272"/>
                <a:gd name="T56" fmla="*/ 49 w 325"/>
                <a:gd name="T57" fmla="*/ 274 h 2272"/>
                <a:gd name="T58" fmla="*/ 54 w 325"/>
                <a:gd name="T59" fmla="*/ 166 h 2272"/>
                <a:gd name="T60" fmla="*/ 70 w 325"/>
                <a:gd name="T61" fmla="*/ 58 h 2272"/>
                <a:gd name="T62" fmla="*/ 162 w 325"/>
                <a:gd name="T63" fmla="*/ 2 h 2272"/>
                <a:gd name="T64" fmla="*/ 249 w 325"/>
                <a:gd name="T65" fmla="*/ 41 h 2272"/>
                <a:gd name="T66" fmla="*/ 291 w 325"/>
                <a:gd name="T67" fmla="*/ 150 h 2272"/>
                <a:gd name="T68" fmla="*/ 310 w 325"/>
                <a:gd name="T69" fmla="*/ 259 h 2272"/>
                <a:gd name="T70" fmla="*/ 307 w 325"/>
                <a:gd name="T71" fmla="*/ 366 h 2272"/>
                <a:gd name="T72" fmla="*/ 303 w 325"/>
                <a:gd name="T73" fmla="*/ 474 h 2272"/>
                <a:gd name="T74" fmla="*/ 287 w 325"/>
                <a:gd name="T75" fmla="*/ 583 h 2272"/>
                <a:gd name="T76" fmla="*/ 283 w 325"/>
                <a:gd name="T77" fmla="*/ 690 h 2272"/>
                <a:gd name="T78" fmla="*/ 279 w 325"/>
                <a:gd name="T79" fmla="*/ 798 h 2272"/>
                <a:gd name="T80" fmla="*/ 276 w 325"/>
                <a:gd name="T81" fmla="*/ 906 h 2272"/>
                <a:gd name="T82" fmla="*/ 272 w 325"/>
                <a:gd name="T83" fmla="*/ 1014 h 2272"/>
                <a:gd name="T84" fmla="*/ 314 w 325"/>
                <a:gd name="T85" fmla="*/ 1112 h 2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2272"/>
                <a:gd name="T131" fmla="*/ 325 w 325"/>
                <a:gd name="T132" fmla="*/ 2272 h 22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2272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35"/>
            <p:cNvSpPr>
              <a:spLocks noChangeArrowheads="1"/>
            </p:cNvSpPr>
            <p:nvPr/>
          </p:nvSpPr>
          <p:spPr bwMode="auto">
            <a:xfrm rot="60000">
              <a:off x="5144" y="2455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>
              <a:off x="3608" y="2592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4584" y="2964"/>
              <a:ext cx="385" cy="781"/>
            </a:xfrm>
            <a:custGeom>
              <a:avLst/>
              <a:gdLst>
                <a:gd name="T0" fmla="*/ 24 w 385"/>
                <a:gd name="T1" fmla="*/ 12 h 781"/>
                <a:gd name="T2" fmla="*/ 60 w 385"/>
                <a:gd name="T3" fmla="*/ 0 h 781"/>
                <a:gd name="T4" fmla="*/ 96 w 385"/>
                <a:gd name="T5" fmla="*/ 0 h 781"/>
                <a:gd name="T6" fmla="*/ 132 w 385"/>
                <a:gd name="T7" fmla="*/ 0 h 781"/>
                <a:gd name="T8" fmla="*/ 168 w 385"/>
                <a:gd name="T9" fmla="*/ 0 h 781"/>
                <a:gd name="T10" fmla="*/ 204 w 385"/>
                <a:gd name="T11" fmla="*/ 0 h 781"/>
                <a:gd name="T12" fmla="*/ 240 w 385"/>
                <a:gd name="T13" fmla="*/ 0 h 781"/>
                <a:gd name="T14" fmla="*/ 276 w 385"/>
                <a:gd name="T15" fmla="*/ 0 h 781"/>
                <a:gd name="T16" fmla="*/ 300 w 385"/>
                <a:gd name="T17" fmla="*/ 36 h 781"/>
                <a:gd name="T18" fmla="*/ 312 w 385"/>
                <a:gd name="T19" fmla="*/ 72 h 781"/>
                <a:gd name="T20" fmla="*/ 324 w 385"/>
                <a:gd name="T21" fmla="*/ 108 h 781"/>
                <a:gd name="T22" fmla="*/ 360 w 385"/>
                <a:gd name="T23" fmla="*/ 132 h 781"/>
                <a:gd name="T24" fmla="*/ 360 w 385"/>
                <a:gd name="T25" fmla="*/ 168 h 781"/>
                <a:gd name="T26" fmla="*/ 372 w 385"/>
                <a:gd name="T27" fmla="*/ 204 h 781"/>
                <a:gd name="T28" fmla="*/ 372 w 385"/>
                <a:gd name="T29" fmla="*/ 240 h 781"/>
                <a:gd name="T30" fmla="*/ 372 w 385"/>
                <a:gd name="T31" fmla="*/ 276 h 781"/>
                <a:gd name="T32" fmla="*/ 372 w 385"/>
                <a:gd name="T33" fmla="*/ 312 h 781"/>
                <a:gd name="T34" fmla="*/ 372 w 385"/>
                <a:gd name="T35" fmla="*/ 348 h 781"/>
                <a:gd name="T36" fmla="*/ 372 w 385"/>
                <a:gd name="T37" fmla="*/ 384 h 781"/>
                <a:gd name="T38" fmla="*/ 372 w 385"/>
                <a:gd name="T39" fmla="*/ 420 h 781"/>
                <a:gd name="T40" fmla="*/ 372 w 385"/>
                <a:gd name="T41" fmla="*/ 456 h 781"/>
                <a:gd name="T42" fmla="*/ 372 w 385"/>
                <a:gd name="T43" fmla="*/ 492 h 781"/>
                <a:gd name="T44" fmla="*/ 372 w 385"/>
                <a:gd name="T45" fmla="*/ 528 h 781"/>
                <a:gd name="T46" fmla="*/ 372 w 385"/>
                <a:gd name="T47" fmla="*/ 564 h 781"/>
                <a:gd name="T48" fmla="*/ 384 w 385"/>
                <a:gd name="T49" fmla="*/ 600 h 781"/>
                <a:gd name="T50" fmla="*/ 360 w 385"/>
                <a:gd name="T51" fmla="*/ 636 h 781"/>
                <a:gd name="T52" fmla="*/ 324 w 385"/>
                <a:gd name="T53" fmla="*/ 648 h 781"/>
                <a:gd name="T54" fmla="*/ 300 w 385"/>
                <a:gd name="T55" fmla="*/ 684 h 781"/>
                <a:gd name="T56" fmla="*/ 276 w 385"/>
                <a:gd name="T57" fmla="*/ 720 h 781"/>
                <a:gd name="T58" fmla="*/ 264 w 385"/>
                <a:gd name="T59" fmla="*/ 756 h 781"/>
                <a:gd name="T60" fmla="*/ 228 w 385"/>
                <a:gd name="T61" fmla="*/ 768 h 781"/>
                <a:gd name="T62" fmla="*/ 192 w 385"/>
                <a:gd name="T63" fmla="*/ 780 h 781"/>
                <a:gd name="T64" fmla="*/ 156 w 385"/>
                <a:gd name="T65" fmla="*/ 780 h 781"/>
                <a:gd name="T66" fmla="*/ 120 w 385"/>
                <a:gd name="T67" fmla="*/ 768 h 781"/>
                <a:gd name="T68" fmla="*/ 108 w 385"/>
                <a:gd name="T69" fmla="*/ 732 h 781"/>
                <a:gd name="T70" fmla="*/ 84 w 385"/>
                <a:gd name="T71" fmla="*/ 696 h 781"/>
                <a:gd name="T72" fmla="*/ 72 w 385"/>
                <a:gd name="T73" fmla="*/ 660 h 781"/>
                <a:gd name="T74" fmla="*/ 60 w 385"/>
                <a:gd name="T75" fmla="*/ 624 h 781"/>
                <a:gd name="T76" fmla="*/ 36 w 385"/>
                <a:gd name="T77" fmla="*/ 588 h 781"/>
                <a:gd name="T78" fmla="*/ 24 w 385"/>
                <a:gd name="T79" fmla="*/ 552 h 781"/>
                <a:gd name="T80" fmla="*/ 12 w 385"/>
                <a:gd name="T81" fmla="*/ 516 h 781"/>
                <a:gd name="T82" fmla="*/ 0 w 385"/>
                <a:gd name="T83" fmla="*/ 480 h 781"/>
                <a:gd name="T84" fmla="*/ 0 w 385"/>
                <a:gd name="T85" fmla="*/ 444 h 781"/>
                <a:gd name="T86" fmla="*/ 0 w 385"/>
                <a:gd name="T87" fmla="*/ 408 h 781"/>
                <a:gd name="T88" fmla="*/ 0 w 385"/>
                <a:gd name="T89" fmla="*/ 372 h 781"/>
                <a:gd name="T90" fmla="*/ 0 w 385"/>
                <a:gd name="T91" fmla="*/ 336 h 781"/>
                <a:gd name="T92" fmla="*/ 0 w 385"/>
                <a:gd name="T93" fmla="*/ 300 h 781"/>
                <a:gd name="T94" fmla="*/ 0 w 385"/>
                <a:gd name="T95" fmla="*/ 264 h 781"/>
                <a:gd name="T96" fmla="*/ 0 w 385"/>
                <a:gd name="T97" fmla="*/ 228 h 781"/>
                <a:gd name="T98" fmla="*/ 0 w 385"/>
                <a:gd name="T99" fmla="*/ 192 h 781"/>
                <a:gd name="T100" fmla="*/ 0 w 385"/>
                <a:gd name="T101" fmla="*/ 156 h 781"/>
                <a:gd name="T102" fmla="*/ 0 w 385"/>
                <a:gd name="T103" fmla="*/ 120 h 781"/>
                <a:gd name="T104" fmla="*/ 0 w 385"/>
                <a:gd name="T105" fmla="*/ 84 h 781"/>
                <a:gd name="T106" fmla="*/ 0 w 385"/>
                <a:gd name="T107" fmla="*/ 48 h 781"/>
                <a:gd name="T108" fmla="*/ 24 w 385"/>
                <a:gd name="T109" fmla="*/ 12 h 781"/>
                <a:gd name="T110" fmla="*/ 24 w 385"/>
                <a:gd name="T111" fmla="*/ 12 h 7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85"/>
                <a:gd name="T169" fmla="*/ 0 h 781"/>
                <a:gd name="T170" fmla="*/ 385 w 385"/>
                <a:gd name="T171" fmla="*/ 781 h 78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85" h="781">
                  <a:moveTo>
                    <a:pt x="24" y="12"/>
                  </a:moveTo>
                  <a:lnTo>
                    <a:pt x="60" y="0"/>
                  </a:lnTo>
                  <a:lnTo>
                    <a:pt x="96" y="0"/>
                  </a:lnTo>
                  <a:lnTo>
                    <a:pt x="132" y="0"/>
                  </a:lnTo>
                  <a:lnTo>
                    <a:pt x="168" y="0"/>
                  </a:lnTo>
                  <a:lnTo>
                    <a:pt x="204" y="0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00" y="36"/>
                  </a:lnTo>
                  <a:lnTo>
                    <a:pt x="312" y="72"/>
                  </a:lnTo>
                  <a:lnTo>
                    <a:pt x="324" y="108"/>
                  </a:lnTo>
                  <a:lnTo>
                    <a:pt x="360" y="132"/>
                  </a:lnTo>
                  <a:lnTo>
                    <a:pt x="360" y="168"/>
                  </a:lnTo>
                  <a:lnTo>
                    <a:pt x="372" y="204"/>
                  </a:lnTo>
                  <a:lnTo>
                    <a:pt x="372" y="240"/>
                  </a:lnTo>
                  <a:lnTo>
                    <a:pt x="372" y="276"/>
                  </a:lnTo>
                  <a:lnTo>
                    <a:pt x="372" y="312"/>
                  </a:lnTo>
                  <a:lnTo>
                    <a:pt x="372" y="348"/>
                  </a:lnTo>
                  <a:lnTo>
                    <a:pt x="372" y="384"/>
                  </a:lnTo>
                  <a:lnTo>
                    <a:pt x="372" y="420"/>
                  </a:lnTo>
                  <a:lnTo>
                    <a:pt x="372" y="456"/>
                  </a:lnTo>
                  <a:lnTo>
                    <a:pt x="372" y="492"/>
                  </a:lnTo>
                  <a:lnTo>
                    <a:pt x="372" y="528"/>
                  </a:lnTo>
                  <a:lnTo>
                    <a:pt x="372" y="564"/>
                  </a:lnTo>
                  <a:lnTo>
                    <a:pt x="384" y="600"/>
                  </a:lnTo>
                  <a:lnTo>
                    <a:pt x="360" y="636"/>
                  </a:lnTo>
                  <a:lnTo>
                    <a:pt x="324" y="648"/>
                  </a:lnTo>
                  <a:lnTo>
                    <a:pt x="300" y="684"/>
                  </a:lnTo>
                  <a:lnTo>
                    <a:pt x="276" y="720"/>
                  </a:lnTo>
                  <a:lnTo>
                    <a:pt x="264" y="756"/>
                  </a:lnTo>
                  <a:lnTo>
                    <a:pt x="228" y="768"/>
                  </a:lnTo>
                  <a:lnTo>
                    <a:pt x="192" y="780"/>
                  </a:lnTo>
                  <a:lnTo>
                    <a:pt x="156" y="780"/>
                  </a:lnTo>
                  <a:lnTo>
                    <a:pt x="120" y="768"/>
                  </a:lnTo>
                  <a:lnTo>
                    <a:pt x="108" y="732"/>
                  </a:lnTo>
                  <a:lnTo>
                    <a:pt x="84" y="696"/>
                  </a:lnTo>
                  <a:lnTo>
                    <a:pt x="72" y="660"/>
                  </a:lnTo>
                  <a:lnTo>
                    <a:pt x="60" y="624"/>
                  </a:lnTo>
                  <a:lnTo>
                    <a:pt x="36" y="588"/>
                  </a:lnTo>
                  <a:lnTo>
                    <a:pt x="24" y="552"/>
                  </a:lnTo>
                  <a:lnTo>
                    <a:pt x="12" y="516"/>
                  </a:lnTo>
                  <a:lnTo>
                    <a:pt x="0" y="480"/>
                  </a:lnTo>
                  <a:lnTo>
                    <a:pt x="0" y="444"/>
                  </a:lnTo>
                  <a:lnTo>
                    <a:pt x="0" y="408"/>
                  </a:lnTo>
                  <a:lnTo>
                    <a:pt x="0" y="372"/>
                  </a:lnTo>
                  <a:lnTo>
                    <a:pt x="0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0" y="228"/>
                  </a:lnTo>
                  <a:lnTo>
                    <a:pt x="0" y="192"/>
                  </a:lnTo>
                  <a:lnTo>
                    <a:pt x="0" y="156"/>
                  </a:lnTo>
                  <a:lnTo>
                    <a:pt x="0" y="120"/>
                  </a:lnTo>
                  <a:lnTo>
                    <a:pt x="0" y="84"/>
                  </a:lnTo>
                  <a:lnTo>
                    <a:pt x="0" y="48"/>
                  </a:lnTo>
                  <a:lnTo>
                    <a:pt x="24" y="12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4920" y="2976"/>
              <a:ext cx="349" cy="793"/>
            </a:xfrm>
            <a:custGeom>
              <a:avLst/>
              <a:gdLst>
                <a:gd name="T0" fmla="*/ 312 w 349"/>
                <a:gd name="T1" fmla="*/ 0 h 793"/>
                <a:gd name="T2" fmla="*/ 276 w 349"/>
                <a:gd name="T3" fmla="*/ 0 h 793"/>
                <a:gd name="T4" fmla="*/ 240 w 349"/>
                <a:gd name="T5" fmla="*/ 0 h 793"/>
                <a:gd name="T6" fmla="*/ 204 w 349"/>
                <a:gd name="T7" fmla="*/ 0 h 793"/>
                <a:gd name="T8" fmla="*/ 168 w 349"/>
                <a:gd name="T9" fmla="*/ 0 h 793"/>
                <a:gd name="T10" fmla="*/ 132 w 349"/>
                <a:gd name="T11" fmla="*/ 0 h 793"/>
                <a:gd name="T12" fmla="*/ 96 w 349"/>
                <a:gd name="T13" fmla="*/ 0 h 793"/>
                <a:gd name="T14" fmla="*/ 60 w 349"/>
                <a:gd name="T15" fmla="*/ 0 h 793"/>
                <a:gd name="T16" fmla="*/ 48 w 349"/>
                <a:gd name="T17" fmla="*/ 36 h 793"/>
                <a:gd name="T18" fmla="*/ 48 w 349"/>
                <a:gd name="T19" fmla="*/ 72 h 793"/>
                <a:gd name="T20" fmla="*/ 24 w 349"/>
                <a:gd name="T21" fmla="*/ 108 h 793"/>
                <a:gd name="T22" fmla="*/ 12 w 349"/>
                <a:gd name="T23" fmla="*/ 144 h 793"/>
                <a:gd name="T24" fmla="*/ 0 w 349"/>
                <a:gd name="T25" fmla="*/ 192 h 793"/>
                <a:gd name="T26" fmla="*/ 0 w 349"/>
                <a:gd name="T27" fmla="*/ 240 h 793"/>
                <a:gd name="T28" fmla="*/ 0 w 349"/>
                <a:gd name="T29" fmla="*/ 276 h 793"/>
                <a:gd name="T30" fmla="*/ 0 w 349"/>
                <a:gd name="T31" fmla="*/ 312 h 793"/>
                <a:gd name="T32" fmla="*/ 0 w 349"/>
                <a:gd name="T33" fmla="*/ 348 h 793"/>
                <a:gd name="T34" fmla="*/ 0 w 349"/>
                <a:gd name="T35" fmla="*/ 384 h 793"/>
                <a:gd name="T36" fmla="*/ 0 w 349"/>
                <a:gd name="T37" fmla="*/ 420 h 793"/>
                <a:gd name="T38" fmla="*/ 0 w 349"/>
                <a:gd name="T39" fmla="*/ 456 h 793"/>
                <a:gd name="T40" fmla="*/ 0 w 349"/>
                <a:gd name="T41" fmla="*/ 492 h 793"/>
                <a:gd name="T42" fmla="*/ 0 w 349"/>
                <a:gd name="T43" fmla="*/ 528 h 793"/>
                <a:gd name="T44" fmla="*/ 0 w 349"/>
                <a:gd name="T45" fmla="*/ 564 h 793"/>
                <a:gd name="T46" fmla="*/ 12 w 349"/>
                <a:gd name="T47" fmla="*/ 600 h 793"/>
                <a:gd name="T48" fmla="*/ 24 w 349"/>
                <a:gd name="T49" fmla="*/ 636 h 793"/>
                <a:gd name="T50" fmla="*/ 48 w 349"/>
                <a:gd name="T51" fmla="*/ 672 h 793"/>
                <a:gd name="T52" fmla="*/ 60 w 349"/>
                <a:gd name="T53" fmla="*/ 708 h 793"/>
                <a:gd name="T54" fmla="*/ 72 w 349"/>
                <a:gd name="T55" fmla="*/ 744 h 793"/>
                <a:gd name="T56" fmla="*/ 108 w 349"/>
                <a:gd name="T57" fmla="*/ 768 h 793"/>
                <a:gd name="T58" fmla="*/ 144 w 349"/>
                <a:gd name="T59" fmla="*/ 792 h 793"/>
                <a:gd name="T60" fmla="*/ 180 w 349"/>
                <a:gd name="T61" fmla="*/ 792 h 793"/>
                <a:gd name="T62" fmla="*/ 216 w 349"/>
                <a:gd name="T63" fmla="*/ 792 h 793"/>
                <a:gd name="T64" fmla="*/ 252 w 349"/>
                <a:gd name="T65" fmla="*/ 768 h 793"/>
                <a:gd name="T66" fmla="*/ 264 w 349"/>
                <a:gd name="T67" fmla="*/ 732 h 793"/>
                <a:gd name="T68" fmla="*/ 276 w 349"/>
                <a:gd name="T69" fmla="*/ 696 h 793"/>
                <a:gd name="T70" fmla="*/ 288 w 349"/>
                <a:gd name="T71" fmla="*/ 660 h 793"/>
                <a:gd name="T72" fmla="*/ 300 w 349"/>
                <a:gd name="T73" fmla="*/ 624 h 793"/>
                <a:gd name="T74" fmla="*/ 300 w 349"/>
                <a:gd name="T75" fmla="*/ 588 h 793"/>
                <a:gd name="T76" fmla="*/ 288 w 349"/>
                <a:gd name="T77" fmla="*/ 552 h 793"/>
                <a:gd name="T78" fmla="*/ 288 w 349"/>
                <a:gd name="T79" fmla="*/ 516 h 793"/>
                <a:gd name="T80" fmla="*/ 300 w 349"/>
                <a:gd name="T81" fmla="*/ 480 h 793"/>
                <a:gd name="T82" fmla="*/ 312 w 349"/>
                <a:gd name="T83" fmla="*/ 444 h 793"/>
                <a:gd name="T84" fmla="*/ 312 w 349"/>
                <a:gd name="T85" fmla="*/ 408 h 793"/>
                <a:gd name="T86" fmla="*/ 336 w 349"/>
                <a:gd name="T87" fmla="*/ 372 h 793"/>
                <a:gd name="T88" fmla="*/ 336 w 349"/>
                <a:gd name="T89" fmla="*/ 336 h 793"/>
                <a:gd name="T90" fmla="*/ 336 w 349"/>
                <a:gd name="T91" fmla="*/ 300 h 793"/>
                <a:gd name="T92" fmla="*/ 336 w 349"/>
                <a:gd name="T93" fmla="*/ 264 h 793"/>
                <a:gd name="T94" fmla="*/ 336 w 349"/>
                <a:gd name="T95" fmla="*/ 228 h 793"/>
                <a:gd name="T96" fmla="*/ 336 w 349"/>
                <a:gd name="T97" fmla="*/ 192 h 793"/>
                <a:gd name="T98" fmla="*/ 336 w 349"/>
                <a:gd name="T99" fmla="*/ 156 h 793"/>
                <a:gd name="T100" fmla="*/ 336 w 349"/>
                <a:gd name="T101" fmla="*/ 120 h 793"/>
                <a:gd name="T102" fmla="*/ 348 w 349"/>
                <a:gd name="T103" fmla="*/ 84 h 793"/>
                <a:gd name="T104" fmla="*/ 324 w 349"/>
                <a:gd name="T105" fmla="*/ 48 h 793"/>
                <a:gd name="T106" fmla="*/ 300 w 349"/>
                <a:gd name="T107" fmla="*/ 12 h 793"/>
                <a:gd name="T108" fmla="*/ 312 w 349"/>
                <a:gd name="T109" fmla="*/ 0 h 7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49"/>
                <a:gd name="T166" fmla="*/ 0 h 793"/>
                <a:gd name="T167" fmla="*/ 349 w 349"/>
                <a:gd name="T168" fmla="*/ 793 h 79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49" h="793">
                  <a:moveTo>
                    <a:pt x="312" y="0"/>
                  </a:moveTo>
                  <a:lnTo>
                    <a:pt x="276" y="0"/>
                  </a:lnTo>
                  <a:lnTo>
                    <a:pt x="240" y="0"/>
                  </a:lnTo>
                  <a:lnTo>
                    <a:pt x="204" y="0"/>
                  </a:lnTo>
                  <a:lnTo>
                    <a:pt x="168" y="0"/>
                  </a:lnTo>
                  <a:lnTo>
                    <a:pt x="132" y="0"/>
                  </a:lnTo>
                  <a:lnTo>
                    <a:pt x="96" y="0"/>
                  </a:lnTo>
                  <a:lnTo>
                    <a:pt x="60" y="0"/>
                  </a:lnTo>
                  <a:lnTo>
                    <a:pt x="48" y="36"/>
                  </a:lnTo>
                  <a:lnTo>
                    <a:pt x="48" y="72"/>
                  </a:lnTo>
                  <a:lnTo>
                    <a:pt x="24" y="108"/>
                  </a:lnTo>
                  <a:lnTo>
                    <a:pt x="12" y="144"/>
                  </a:lnTo>
                  <a:lnTo>
                    <a:pt x="0" y="192"/>
                  </a:lnTo>
                  <a:lnTo>
                    <a:pt x="0" y="240"/>
                  </a:lnTo>
                  <a:lnTo>
                    <a:pt x="0" y="276"/>
                  </a:lnTo>
                  <a:lnTo>
                    <a:pt x="0" y="312"/>
                  </a:lnTo>
                  <a:lnTo>
                    <a:pt x="0" y="348"/>
                  </a:lnTo>
                  <a:lnTo>
                    <a:pt x="0" y="384"/>
                  </a:lnTo>
                  <a:lnTo>
                    <a:pt x="0" y="420"/>
                  </a:lnTo>
                  <a:lnTo>
                    <a:pt x="0" y="456"/>
                  </a:lnTo>
                  <a:lnTo>
                    <a:pt x="0" y="492"/>
                  </a:lnTo>
                  <a:lnTo>
                    <a:pt x="0" y="528"/>
                  </a:lnTo>
                  <a:lnTo>
                    <a:pt x="0" y="564"/>
                  </a:lnTo>
                  <a:lnTo>
                    <a:pt x="12" y="600"/>
                  </a:lnTo>
                  <a:lnTo>
                    <a:pt x="24" y="636"/>
                  </a:lnTo>
                  <a:lnTo>
                    <a:pt x="48" y="672"/>
                  </a:lnTo>
                  <a:lnTo>
                    <a:pt x="60" y="708"/>
                  </a:lnTo>
                  <a:lnTo>
                    <a:pt x="72" y="744"/>
                  </a:lnTo>
                  <a:lnTo>
                    <a:pt x="108" y="768"/>
                  </a:lnTo>
                  <a:lnTo>
                    <a:pt x="144" y="792"/>
                  </a:lnTo>
                  <a:lnTo>
                    <a:pt x="180" y="792"/>
                  </a:lnTo>
                  <a:lnTo>
                    <a:pt x="216" y="792"/>
                  </a:lnTo>
                  <a:lnTo>
                    <a:pt x="252" y="768"/>
                  </a:lnTo>
                  <a:lnTo>
                    <a:pt x="264" y="732"/>
                  </a:lnTo>
                  <a:lnTo>
                    <a:pt x="276" y="696"/>
                  </a:lnTo>
                  <a:lnTo>
                    <a:pt x="288" y="660"/>
                  </a:lnTo>
                  <a:lnTo>
                    <a:pt x="300" y="624"/>
                  </a:lnTo>
                  <a:lnTo>
                    <a:pt x="300" y="588"/>
                  </a:lnTo>
                  <a:lnTo>
                    <a:pt x="288" y="552"/>
                  </a:lnTo>
                  <a:lnTo>
                    <a:pt x="288" y="516"/>
                  </a:lnTo>
                  <a:lnTo>
                    <a:pt x="300" y="480"/>
                  </a:lnTo>
                  <a:lnTo>
                    <a:pt x="312" y="444"/>
                  </a:lnTo>
                  <a:lnTo>
                    <a:pt x="312" y="408"/>
                  </a:lnTo>
                  <a:lnTo>
                    <a:pt x="336" y="372"/>
                  </a:lnTo>
                  <a:lnTo>
                    <a:pt x="336" y="336"/>
                  </a:lnTo>
                  <a:lnTo>
                    <a:pt x="336" y="300"/>
                  </a:lnTo>
                  <a:lnTo>
                    <a:pt x="336" y="264"/>
                  </a:lnTo>
                  <a:lnTo>
                    <a:pt x="336" y="228"/>
                  </a:lnTo>
                  <a:lnTo>
                    <a:pt x="336" y="192"/>
                  </a:lnTo>
                  <a:lnTo>
                    <a:pt x="336" y="156"/>
                  </a:lnTo>
                  <a:lnTo>
                    <a:pt x="336" y="120"/>
                  </a:lnTo>
                  <a:lnTo>
                    <a:pt x="348" y="84"/>
                  </a:lnTo>
                  <a:lnTo>
                    <a:pt x="324" y="48"/>
                  </a:lnTo>
                  <a:lnTo>
                    <a:pt x="300" y="12"/>
                  </a:lnTo>
                  <a:lnTo>
                    <a:pt x="312" y="0"/>
                  </a:lnTo>
                </a:path>
              </a:pathLst>
            </a:custGeom>
            <a:solidFill>
              <a:schemeClr val="accent1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AutoShape 39"/>
            <p:cNvSpPr>
              <a:spLocks/>
            </p:cNvSpPr>
            <p:nvPr/>
          </p:nvSpPr>
          <p:spPr bwMode="auto">
            <a:xfrm rot="5406134">
              <a:off x="4751" y="623"/>
              <a:ext cx="384" cy="1248"/>
            </a:xfrm>
            <a:prstGeom prst="leftBrace">
              <a:avLst>
                <a:gd name="adj1" fmla="val 27083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875557" y="3719303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/>
              <a:t>nonsister</a:t>
            </a:r>
            <a:r>
              <a:rPr lang="en-US" b="1" dirty="0"/>
              <a:t> chromatids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929</Words>
  <Application>Microsoft Office PowerPoint</Application>
  <PresentationFormat>On-screen Show (4:3)</PresentationFormat>
  <Paragraphs>248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Cytokinesis</vt:lpstr>
      <vt:lpstr>PowerPoint Presentation</vt:lpstr>
      <vt:lpstr>Mitosis Review</vt:lpstr>
      <vt:lpstr>Meiosis  ”gametes”, with half the number of chromosomes, are produced.  </vt:lpstr>
      <vt:lpstr>MEIOSIS</vt:lpstr>
      <vt:lpstr>PowerPoint Presentation</vt:lpstr>
      <vt:lpstr>Prophase I - Synapsis</vt:lpstr>
      <vt:lpstr>Homologous Chromosomes (because a homologous pair consists of 4 chromatids it is called a “Tetrad”)</vt:lpstr>
      <vt:lpstr>Meiosis I</vt:lpstr>
      <vt:lpstr>PowerPoint Presentation</vt:lpstr>
      <vt:lpstr>Meiosis I</vt:lpstr>
      <vt:lpstr>Meiosis I</vt:lpstr>
      <vt:lpstr>PowerPoint Presentation</vt:lpstr>
      <vt:lpstr>Quick Questions</vt:lpstr>
      <vt:lpstr>PowerPoint Presentation</vt:lpstr>
      <vt:lpstr>Meiosis II</vt:lpstr>
      <vt:lpstr>PowerPoint Presentation</vt:lpstr>
      <vt:lpstr>Quick Questions</vt:lpstr>
      <vt:lpstr>How many cells are at the end of meiosis?  How many chromosomes are in each cell?</vt:lpstr>
      <vt:lpstr>PowerPoint Presentation</vt:lpstr>
      <vt:lpstr>Mitosis vs. Meiosis</vt:lpstr>
      <vt:lpstr>PowerPoint Presentation</vt:lpstr>
      <vt:lpstr>PowerPoint Presentation</vt:lpstr>
      <vt:lpstr>Whiteboard Questions</vt:lpstr>
      <vt:lpstr>PowerPoint Presentation</vt:lpstr>
      <vt:lpstr>Importance of Meiosis</vt:lpstr>
      <vt:lpstr>PowerPoint Presentation</vt:lpstr>
      <vt:lpstr>PowerPoint Presentation</vt:lpstr>
      <vt:lpstr>A Sweet Animation!!!!!!!!!!!!!!!!!!</vt:lpstr>
      <vt:lpstr>Fertilization</vt:lpstr>
      <vt:lpstr>Asexual reproduction</vt:lpstr>
      <vt:lpstr>Three types of asexual</vt:lpstr>
      <vt:lpstr>Sexual Reproduction</vt:lpstr>
      <vt:lpstr>Sexual vs. Asexual Reproduction</vt:lpstr>
      <vt:lpstr>Check the correct box for each description</vt:lpstr>
      <vt:lpstr>PowerPoint Presentation</vt:lpstr>
      <vt:lpstr>PowerPoint Presentation</vt:lpstr>
    </vt:vector>
  </TitlesOfParts>
  <Company>ISD11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 the people in the picture look similar? Different?</dc:title>
  <dc:creator>bhs</dc:creator>
  <cp:lastModifiedBy>user</cp:lastModifiedBy>
  <cp:revision>57</cp:revision>
  <dcterms:created xsi:type="dcterms:W3CDTF">2012-03-22T12:42:53Z</dcterms:created>
  <dcterms:modified xsi:type="dcterms:W3CDTF">2015-03-23T15:11:09Z</dcterms:modified>
</cp:coreProperties>
</file>